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67" r:id="rId2"/>
    <p:sldId id="289" r:id="rId3"/>
    <p:sldId id="290" r:id="rId4"/>
    <p:sldId id="291" r:id="rId5"/>
    <p:sldId id="288" r:id="rId6"/>
    <p:sldId id="268" r:id="rId7"/>
    <p:sldId id="292" r:id="rId8"/>
    <p:sldId id="296" r:id="rId9"/>
    <p:sldId id="286" r:id="rId10"/>
    <p:sldId id="284" r:id="rId11"/>
    <p:sldId id="285" r:id="rId12"/>
    <p:sldId id="294" r:id="rId13"/>
    <p:sldId id="269" r:id="rId14"/>
    <p:sldId id="281" r:id="rId15"/>
    <p:sldId id="293" r:id="rId16"/>
    <p:sldId id="274" r:id="rId17"/>
    <p:sldId id="275" r:id="rId18"/>
    <p:sldId id="278" r:id="rId19"/>
    <p:sldId id="297" r:id="rId20"/>
    <p:sldId id="280" r:id="rId21"/>
    <p:sldId id="279" r:id="rId22"/>
    <p:sldId id="287" r:id="rId23"/>
    <p:sldId id="282" r:id="rId24"/>
    <p:sldId id="298" r:id="rId25"/>
  </p:sldIdLst>
  <p:sldSz cx="9906000" cy="6858000" type="A4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1FFF"/>
    <a:srgbClr val="00FF00"/>
    <a:srgbClr val="FF0000"/>
    <a:srgbClr val="D0B6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90945"/>
  </p:normalViewPr>
  <p:slideViewPr>
    <p:cSldViewPr>
      <p:cViewPr varScale="1">
        <p:scale>
          <a:sx n="96" d="100"/>
          <a:sy n="96" d="100"/>
        </p:scale>
        <p:origin x="184" y="656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i="1"/>
            </a:lvl1pPr>
          </a:lstStyle>
          <a:p>
            <a:endParaRPr lang="en-US"/>
          </a:p>
        </p:txBody>
      </p:sp>
      <p:sp>
        <p:nvSpPr>
          <p:cNvPr id="1658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i="1"/>
            </a:lvl1pPr>
          </a:lstStyle>
          <a:p>
            <a:endParaRPr lang="en-US"/>
          </a:p>
        </p:txBody>
      </p:sp>
      <p:sp>
        <p:nvSpPr>
          <p:cNvPr id="1658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i="1"/>
            </a:lvl1pPr>
          </a:lstStyle>
          <a:p>
            <a:endParaRPr lang="en-US"/>
          </a:p>
        </p:txBody>
      </p:sp>
      <p:sp>
        <p:nvSpPr>
          <p:cNvPr id="1658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i="1"/>
            </a:lvl1pPr>
          </a:lstStyle>
          <a:p>
            <a:fld id="{519AB05B-5B06-E141-8D9E-4A14C52CAFB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52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29.png>
</file>

<file path=ppt/media/image3.png>
</file>

<file path=ppt/media/image30.png>
</file>

<file path=ppt/media/image31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i="1"/>
            </a:lvl1pPr>
          </a:lstStyle>
          <a:p>
            <a:endParaRPr lang="en-US"/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i="1"/>
            </a:lvl1pPr>
          </a:lstStyle>
          <a:p>
            <a:endParaRPr lang="en-US"/>
          </a:p>
        </p:txBody>
      </p:sp>
      <p:sp>
        <p:nvSpPr>
          <p:cNvPr id="378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2500" y="685800"/>
            <a:ext cx="4953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78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78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i="1"/>
            </a:lvl1pPr>
          </a:lstStyle>
          <a:p>
            <a:endParaRPr lang="en-US"/>
          </a:p>
        </p:txBody>
      </p:sp>
      <p:sp>
        <p:nvSpPr>
          <p:cNvPr id="378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i="1"/>
            </a:lvl1pPr>
          </a:lstStyle>
          <a:p>
            <a:fld id="{1BE4938A-547C-8549-9BC2-D26D4C666EF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96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EE92AC-3CA5-E24B-9548-6279DC6D201F}" type="slidenum">
              <a:rPr lang="en-US"/>
              <a:pPr/>
              <a:t>1</a:t>
            </a:fld>
            <a:endParaRPr lang="en-US"/>
          </a:p>
        </p:txBody>
      </p:sp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2056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B836F0F-E5AF-2746-93DD-673FE5E50275}" type="slidenum">
              <a:rPr lang="en-US"/>
              <a:pPr/>
              <a:t>20</a:t>
            </a:fld>
            <a:endParaRPr lang="en-US"/>
          </a:p>
        </p:txBody>
      </p:sp>
      <p:sp>
        <p:nvSpPr>
          <p:cNvPr id="350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0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9774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4283028-EE52-E840-8674-F59720CCD5F5}" type="slidenum">
              <a:rPr lang="en-US"/>
              <a:pPr/>
              <a:t>21</a:t>
            </a:fld>
            <a:endParaRPr lang="en-US"/>
          </a:p>
        </p:txBody>
      </p:sp>
      <p:sp>
        <p:nvSpPr>
          <p:cNvPr id="351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1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5738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D818135-D5EA-F140-AE33-0EF8515BB735}" type="slidenum">
              <a:rPr lang="en-US"/>
              <a:pPr/>
              <a:t>23</a:t>
            </a:fld>
            <a:endParaRPr lang="en-US"/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72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9024278-B07F-104E-8196-B52F2BED4517}" type="slidenum">
              <a:rPr lang="en-US"/>
              <a:pPr/>
              <a:t>2</a:t>
            </a:fld>
            <a:endParaRPr lang="en-US"/>
          </a:p>
        </p:txBody>
      </p:sp>
      <p:sp>
        <p:nvSpPr>
          <p:cNvPr id="143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Be clear about what the factor of 2 is for. This is the capillary wetting of the wire, and you are essentially pulling the wire distance x out of the fluid. Obviously if x is too large the wire comes out of the fluid, but for small x this is not a big problem because you just create more fluid interface.</a:t>
            </a:r>
          </a:p>
        </p:txBody>
      </p:sp>
    </p:spTree>
    <p:extLst>
      <p:ext uri="{BB962C8B-B14F-4D97-AF65-F5344CB8AC3E}">
        <p14:creationId xmlns:p14="http://schemas.microsoft.com/office/powerpoint/2010/main" val="360424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E9A8E2-9284-DD44-BC57-4E9CDDCFF116}" type="slidenum">
              <a:rPr lang="en-US"/>
              <a:pPr/>
              <a:t>3</a:t>
            </a:fld>
            <a:endParaRPr lang="en-US"/>
          </a:p>
        </p:txBody>
      </p:sp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4586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6C554D5-56F9-3B40-8B94-09316EF803ED}" type="slidenum">
              <a:rPr lang="en-US"/>
              <a:pPr/>
              <a:t>6</a:t>
            </a:fld>
            <a:endParaRPr lang="en-US"/>
          </a:p>
        </p:txBody>
      </p:sp>
      <p:sp>
        <p:nvSpPr>
          <p:cNvPr id="328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87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Worth asking about surfactants - not just in detergents, but also in the extracellular matrix etc. </a:t>
            </a:r>
            <a:r>
              <a:rPr lang="en-GB" dirty="0" err="1"/>
              <a:t>octanol</a:t>
            </a:r>
            <a:r>
              <a:rPr lang="en-GB" dirty="0"/>
              <a:t> and SDS shown here.</a:t>
            </a:r>
            <a:r>
              <a:rPr lang="en-GB" baseline="0" dirty="0"/>
              <a:t> Note </a:t>
            </a:r>
            <a:r>
              <a:rPr lang="en-GB" baseline="0" dirty="0" err="1"/>
              <a:t>octanol</a:t>
            </a:r>
            <a:r>
              <a:rPr lang="en-GB" baseline="0" dirty="0"/>
              <a:t> is not miscible in water, but methanol is. It is worth discussing the effect of the alkyl chain in miscibility with water. 1-propanol is pretty miscible with water, but n-</a:t>
            </a:r>
            <a:r>
              <a:rPr lang="en-GB" baseline="0" dirty="0" err="1"/>
              <a:t>butanol</a:t>
            </a:r>
            <a:r>
              <a:rPr lang="en-GB" baseline="0" dirty="0"/>
              <a:t> is only partially miscible with two phases; one containing 32% w/w water and the other (less dense) containing 5% w/w n-</a:t>
            </a:r>
            <a:r>
              <a:rPr lang="en-GB" baseline="0" dirty="0" err="1"/>
              <a:t>butanol</a:t>
            </a:r>
            <a:r>
              <a:rPr lang="en-GB" baseline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2988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1699680-5312-F54F-8A53-AE91455D54CE}" type="slidenum">
              <a:rPr lang="en-US"/>
              <a:pPr/>
              <a:t>13</a:t>
            </a:fld>
            <a:endParaRPr lang="en-US"/>
          </a:p>
        </p:txBody>
      </p:sp>
      <p:sp>
        <p:nvSpPr>
          <p:cNvPr id="329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9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01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257E789-918C-394A-8B80-40AA2F0FBD10}" type="slidenum">
              <a:rPr lang="en-US"/>
              <a:pPr/>
              <a:t>14</a:t>
            </a:fld>
            <a:endParaRPr lang="en-US"/>
          </a:p>
        </p:txBody>
      </p:sp>
      <p:sp>
        <p:nvSpPr>
          <p:cNvPr id="348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1932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0F7209-46C9-A949-A2E7-E42610997CEF}" type="slidenum">
              <a:rPr lang="en-US"/>
              <a:pPr/>
              <a:t>16</a:t>
            </a:fld>
            <a:endParaRPr lang="en-US"/>
          </a:p>
        </p:txBody>
      </p:sp>
      <p:sp>
        <p:nvSpPr>
          <p:cNvPr id="333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3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5305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7EDAD96-C1D2-654F-91EA-6195B9E33ADE}" type="slidenum">
              <a:rPr lang="en-US"/>
              <a:pPr/>
              <a:t>17</a:t>
            </a:fld>
            <a:endParaRPr lang="en-US"/>
          </a:p>
        </p:txBody>
      </p:sp>
      <p:sp>
        <p:nvSpPr>
          <p:cNvPr id="345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5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4688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C9362BF-EF20-4D4F-BA4F-650A944A879A}" type="slidenum">
              <a:rPr lang="en-US"/>
              <a:pPr/>
              <a:t>18</a:t>
            </a:fld>
            <a:endParaRPr lang="en-US"/>
          </a:p>
        </p:txBody>
      </p:sp>
      <p:sp>
        <p:nvSpPr>
          <p:cNvPr id="349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642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5"/>
            <a:ext cx="84201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1B81BC5-1899-D942-A76E-A95CFC49D52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92776017-5D3A-0349-925B-E0CEF08CDDF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58025" y="609600"/>
            <a:ext cx="2105025" cy="54864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0" y="609600"/>
            <a:ext cx="6162675" cy="54864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6BFCFBD-233B-4446-9435-6274B575FDF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4C0F343-CA87-A749-AD40-6F4ED059124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849E6CD-F4D8-6E4C-8E59-1C96BAE54E8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950" y="1981200"/>
            <a:ext cx="41338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981200"/>
            <a:ext cx="41338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1B75D3C-F912-C14B-86AE-CC605C0576A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CC749EE-A0D0-9549-A4BF-27A9806D6E7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82F5620-F1D5-DB4C-B773-55DFC5EBB5A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3DD02CB-02C3-B94B-88D4-908F8DFD8CF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D7F01F9-F524-5D44-A8E6-50EE64583AD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8B86603-5420-454A-B48C-77F18191B8A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42950" y="609600"/>
            <a:ext cx="84201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42950" y="1981200"/>
            <a:ext cx="84201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42950" y="6248400"/>
            <a:ext cx="20637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84550" y="6248400"/>
            <a:ext cx="31369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99300" y="6248400"/>
            <a:ext cx="20637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84A22CA6-6DFC-3D45-989F-B7F242584852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1.png"/><Relationship Id="rId5" Type="http://schemas.openxmlformats.org/officeDocument/2006/relationships/oleObject" Target="../embeddings/oleObject6.bin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3.png"/><Relationship Id="rId5" Type="http://schemas.openxmlformats.org/officeDocument/2006/relationships/oleObject" Target="../embeddings/oleObject8.bin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29.png"/><Relationship Id="rId4" Type="http://schemas.openxmlformats.org/officeDocument/2006/relationships/oleObject" Target="../embeddings/oleObject9.bin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png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457200"/>
            <a:ext cx="8915400" cy="1143000"/>
          </a:xfrm>
        </p:spPr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Pt. 6 Interfaces and Self Assembly</a:t>
            </a:r>
            <a:br>
              <a:rPr lang="en-GB" dirty="0"/>
            </a:br>
            <a:r>
              <a:rPr lang="en-GB" dirty="0"/>
              <a:t>Lecture #18</a:t>
            </a:r>
            <a:br>
              <a:rPr lang="en-GB" dirty="0"/>
            </a:br>
            <a:r>
              <a:rPr lang="en-GB" sz="2800" dirty="0">
                <a:solidFill>
                  <a:srgbClr val="FF0000"/>
                </a:solidFill>
              </a:rPr>
              <a:t>Interfaces and </a:t>
            </a:r>
            <a:r>
              <a:rPr lang="en-GB" sz="2800" dirty="0" err="1">
                <a:solidFill>
                  <a:srgbClr val="FF0000"/>
                </a:solidFill>
              </a:rPr>
              <a:t>amphiphiles</a:t>
            </a:r>
            <a:endParaRPr lang="en-GB" sz="2800" dirty="0">
              <a:solidFill>
                <a:srgbClr val="FF0000"/>
              </a:solidFill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2514600"/>
            <a:ext cx="9448800" cy="4114800"/>
          </a:xfrm>
        </p:spPr>
        <p:txBody>
          <a:bodyPr/>
          <a:lstStyle/>
          <a:p>
            <a:r>
              <a:rPr lang="en-GB" dirty="0"/>
              <a:t>Self-assembly of soft matter: </a:t>
            </a:r>
          </a:p>
          <a:p>
            <a:pPr>
              <a:buFontTx/>
              <a:buChar char="-"/>
            </a:pPr>
            <a:r>
              <a:rPr lang="en-GB" sz="2400" dirty="0"/>
              <a:t>Interface tension</a:t>
            </a:r>
          </a:p>
          <a:p>
            <a:pPr>
              <a:buFontTx/>
              <a:buChar char="-"/>
            </a:pPr>
            <a:r>
              <a:rPr lang="en-GB" sz="2400" dirty="0" err="1"/>
              <a:t>Hydrophophilic</a:t>
            </a:r>
            <a:r>
              <a:rPr lang="en-GB" sz="2400" dirty="0"/>
              <a:t> </a:t>
            </a:r>
            <a:r>
              <a:rPr lang="en-GB" sz="2400" i="1" dirty="0"/>
              <a:t>vs. </a:t>
            </a:r>
            <a:r>
              <a:rPr lang="en-GB" sz="2400" dirty="0"/>
              <a:t>Hydrophobic</a:t>
            </a:r>
          </a:p>
          <a:p>
            <a:pPr>
              <a:buFontTx/>
              <a:buChar char="-"/>
            </a:pPr>
            <a:r>
              <a:rPr lang="en-GB" sz="2400" dirty="0" err="1"/>
              <a:t>Amphiphiles</a:t>
            </a:r>
            <a:r>
              <a:rPr lang="en-GB" sz="2400" dirty="0"/>
              <a:t> and surfactants</a:t>
            </a:r>
          </a:p>
          <a:p>
            <a:pPr>
              <a:buFontTx/>
              <a:buChar char="-"/>
            </a:pPr>
            <a:r>
              <a:rPr lang="en-GB" sz="2400" dirty="0"/>
              <a:t>Self Assembly in water: Micelles / </a:t>
            </a:r>
            <a:r>
              <a:rPr lang="en-GB" sz="2400" dirty="0" err="1"/>
              <a:t>microphase</a:t>
            </a:r>
            <a:r>
              <a:rPr lang="en-GB" sz="2400" dirty="0"/>
              <a:t> separation</a:t>
            </a:r>
          </a:p>
          <a:p>
            <a:pPr>
              <a:buFontTx/>
              <a:buChar char="-"/>
            </a:pPr>
            <a:r>
              <a:rPr lang="en-GB" sz="2400" dirty="0"/>
              <a:t>Micelle geometry</a:t>
            </a:r>
          </a:p>
          <a:p>
            <a:pPr>
              <a:buFontTx/>
              <a:buChar char="-"/>
            </a:pPr>
            <a:r>
              <a:rPr lang="en-GB" sz="2400" dirty="0">
                <a:cs typeface="Symbol" charset="2"/>
              </a:rPr>
              <a:t>Critical micelle concentration (CMC)</a:t>
            </a:r>
          </a:p>
        </p:txBody>
      </p:sp>
      <p:grpSp>
        <p:nvGrpSpPr>
          <p:cNvPr id="23589" name="Group 37"/>
          <p:cNvGrpSpPr>
            <a:grpSpLocks/>
          </p:cNvGrpSpPr>
          <p:nvPr/>
        </p:nvGrpSpPr>
        <p:grpSpPr bwMode="auto">
          <a:xfrm>
            <a:off x="7416800" y="4403725"/>
            <a:ext cx="2489200" cy="2454275"/>
            <a:chOff x="4280" y="1440"/>
            <a:chExt cx="1568" cy="1546"/>
          </a:xfrm>
        </p:grpSpPr>
        <p:sp>
          <p:nvSpPr>
            <p:cNvPr id="23557" name="Oval 5"/>
            <p:cNvSpPr>
              <a:spLocks noChangeArrowheads="1"/>
            </p:cNvSpPr>
            <p:nvPr/>
          </p:nvSpPr>
          <p:spPr bwMode="auto">
            <a:xfrm>
              <a:off x="4752" y="1872"/>
              <a:ext cx="624" cy="624"/>
            </a:xfrm>
            <a:prstGeom prst="ellipse">
              <a:avLst/>
            </a:prstGeom>
            <a:solidFill>
              <a:srgbClr val="00FF00"/>
            </a:solidFill>
            <a:ln w="9525">
              <a:noFill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58" name="Text Box 6"/>
            <p:cNvSpPr txBox="1">
              <a:spLocks noChangeArrowheads="1"/>
            </p:cNvSpPr>
            <p:nvPr/>
          </p:nvSpPr>
          <p:spPr bwMode="auto">
            <a:xfrm>
              <a:off x="5240" y="2352"/>
              <a:ext cx="232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H</a:t>
              </a:r>
              <a:endParaRPr lang="en-GB"/>
            </a:p>
          </p:txBody>
        </p:sp>
        <p:sp>
          <p:nvSpPr>
            <p:cNvPr id="23559" name="Text Box 7"/>
            <p:cNvSpPr txBox="1">
              <a:spLocks noChangeArrowheads="1"/>
            </p:cNvSpPr>
            <p:nvPr/>
          </p:nvSpPr>
          <p:spPr bwMode="auto">
            <a:xfrm>
              <a:off x="5616" y="2064"/>
              <a:ext cx="232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H</a:t>
              </a:r>
              <a:endParaRPr lang="en-GB"/>
            </a:p>
          </p:txBody>
        </p:sp>
        <p:sp>
          <p:nvSpPr>
            <p:cNvPr id="23560" name="Text Box 8"/>
            <p:cNvSpPr txBox="1">
              <a:spLocks noChangeArrowheads="1"/>
            </p:cNvSpPr>
            <p:nvPr/>
          </p:nvSpPr>
          <p:spPr bwMode="auto">
            <a:xfrm>
              <a:off x="4280" y="2064"/>
              <a:ext cx="232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H</a:t>
              </a:r>
              <a:endParaRPr lang="en-GB"/>
            </a:p>
          </p:txBody>
        </p:sp>
        <p:sp>
          <p:nvSpPr>
            <p:cNvPr id="23561" name="Text Box 9"/>
            <p:cNvSpPr txBox="1">
              <a:spLocks noChangeArrowheads="1"/>
            </p:cNvSpPr>
            <p:nvPr/>
          </p:nvSpPr>
          <p:spPr bwMode="auto">
            <a:xfrm>
              <a:off x="4656" y="2352"/>
              <a:ext cx="232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H</a:t>
              </a:r>
              <a:endParaRPr lang="en-GB"/>
            </a:p>
          </p:txBody>
        </p:sp>
        <p:sp>
          <p:nvSpPr>
            <p:cNvPr id="23562" name="Text Box 10"/>
            <p:cNvSpPr txBox="1">
              <a:spLocks noChangeArrowheads="1"/>
            </p:cNvSpPr>
            <p:nvPr/>
          </p:nvSpPr>
          <p:spPr bwMode="auto">
            <a:xfrm>
              <a:off x="4944" y="2736"/>
              <a:ext cx="232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H</a:t>
              </a:r>
              <a:endParaRPr lang="en-GB"/>
            </a:p>
          </p:txBody>
        </p:sp>
        <p:sp>
          <p:nvSpPr>
            <p:cNvPr id="23563" name="Text Box 11"/>
            <p:cNvSpPr txBox="1">
              <a:spLocks noChangeArrowheads="1"/>
            </p:cNvSpPr>
            <p:nvPr/>
          </p:nvSpPr>
          <p:spPr bwMode="auto">
            <a:xfrm>
              <a:off x="5040" y="1440"/>
              <a:ext cx="232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H</a:t>
              </a:r>
              <a:endParaRPr lang="en-GB"/>
            </a:p>
          </p:txBody>
        </p:sp>
        <p:sp>
          <p:nvSpPr>
            <p:cNvPr id="23564" name="Text Box 12"/>
            <p:cNvSpPr txBox="1">
              <a:spLocks noChangeArrowheads="1"/>
            </p:cNvSpPr>
            <p:nvPr/>
          </p:nvSpPr>
          <p:spPr bwMode="auto">
            <a:xfrm>
              <a:off x="4656" y="1776"/>
              <a:ext cx="232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H</a:t>
              </a:r>
              <a:endParaRPr lang="en-GB"/>
            </a:p>
          </p:txBody>
        </p:sp>
        <p:sp>
          <p:nvSpPr>
            <p:cNvPr id="23565" name="Text Box 13"/>
            <p:cNvSpPr txBox="1">
              <a:spLocks noChangeArrowheads="1"/>
            </p:cNvSpPr>
            <p:nvPr/>
          </p:nvSpPr>
          <p:spPr bwMode="auto">
            <a:xfrm>
              <a:off x="5232" y="1814"/>
              <a:ext cx="232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H</a:t>
              </a:r>
              <a:endParaRPr lang="en-GB"/>
            </a:p>
          </p:txBody>
        </p:sp>
        <p:sp>
          <p:nvSpPr>
            <p:cNvPr id="23566" name="Text Box 14"/>
            <p:cNvSpPr txBox="1">
              <a:spLocks noChangeArrowheads="1"/>
            </p:cNvSpPr>
            <p:nvPr/>
          </p:nvSpPr>
          <p:spPr bwMode="auto">
            <a:xfrm>
              <a:off x="4560" y="2064"/>
              <a:ext cx="240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O</a:t>
              </a:r>
              <a:endParaRPr lang="en-GB"/>
            </a:p>
          </p:txBody>
        </p:sp>
        <p:sp>
          <p:nvSpPr>
            <p:cNvPr id="23567" name="Text Box 15"/>
            <p:cNvSpPr txBox="1">
              <a:spLocks noChangeArrowheads="1"/>
            </p:cNvSpPr>
            <p:nvPr/>
          </p:nvSpPr>
          <p:spPr bwMode="auto">
            <a:xfrm>
              <a:off x="4944" y="1670"/>
              <a:ext cx="240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O</a:t>
              </a:r>
              <a:endParaRPr lang="en-GB"/>
            </a:p>
          </p:txBody>
        </p:sp>
        <p:sp>
          <p:nvSpPr>
            <p:cNvPr id="23568" name="Text Box 16"/>
            <p:cNvSpPr txBox="1">
              <a:spLocks noChangeArrowheads="1"/>
            </p:cNvSpPr>
            <p:nvPr/>
          </p:nvSpPr>
          <p:spPr bwMode="auto">
            <a:xfrm>
              <a:off x="4944" y="2448"/>
              <a:ext cx="240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O</a:t>
              </a:r>
              <a:endParaRPr lang="en-GB"/>
            </a:p>
          </p:txBody>
        </p:sp>
        <p:sp>
          <p:nvSpPr>
            <p:cNvPr id="23569" name="Text Box 17"/>
            <p:cNvSpPr txBox="1">
              <a:spLocks noChangeArrowheads="1"/>
            </p:cNvSpPr>
            <p:nvPr/>
          </p:nvSpPr>
          <p:spPr bwMode="auto">
            <a:xfrm>
              <a:off x="5328" y="2064"/>
              <a:ext cx="240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2000"/>
                <a:t>O</a:t>
              </a:r>
              <a:endParaRPr lang="en-GB"/>
            </a:p>
          </p:txBody>
        </p:sp>
        <p:sp>
          <p:nvSpPr>
            <p:cNvPr id="23570" name="Line 18"/>
            <p:cNvSpPr>
              <a:spLocks noChangeShapeType="1"/>
            </p:cNvSpPr>
            <p:nvPr/>
          </p:nvSpPr>
          <p:spPr bwMode="auto">
            <a:xfrm>
              <a:off x="5136" y="1824"/>
              <a:ext cx="144" cy="96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71" name="Line 19"/>
            <p:cNvSpPr>
              <a:spLocks noChangeAspect="1" noChangeShapeType="1"/>
            </p:cNvSpPr>
            <p:nvPr/>
          </p:nvSpPr>
          <p:spPr bwMode="auto">
            <a:xfrm flipH="1">
              <a:off x="5342" y="2256"/>
              <a:ext cx="72" cy="144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72" name="Line 20"/>
            <p:cNvSpPr>
              <a:spLocks noChangeAspect="1" noChangeShapeType="1"/>
            </p:cNvSpPr>
            <p:nvPr/>
          </p:nvSpPr>
          <p:spPr bwMode="auto">
            <a:xfrm flipH="1" flipV="1">
              <a:off x="4836" y="2456"/>
              <a:ext cx="156" cy="78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73" name="Line 21"/>
            <p:cNvSpPr>
              <a:spLocks noChangeShapeType="1"/>
            </p:cNvSpPr>
            <p:nvPr/>
          </p:nvSpPr>
          <p:spPr bwMode="auto">
            <a:xfrm flipH="1">
              <a:off x="4704" y="1968"/>
              <a:ext cx="48" cy="144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78" name="Line 26"/>
            <p:cNvSpPr>
              <a:spLocks noChangeShapeType="1"/>
            </p:cNvSpPr>
            <p:nvPr/>
          </p:nvSpPr>
          <p:spPr bwMode="auto">
            <a:xfrm flipV="1">
              <a:off x="5136" y="2496"/>
              <a:ext cx="144" cy="48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79" name="Line 27"/>
            <p:cNvSpPr>
              <a:spLocks noChangeShapeType="1"/>
            </p:cNvSpPr>
            <p:nvPr/>
          </p:nvSpPr>
          <p:spPr bwMode="auto">
            <a:xfrm>
              <a:off x="5376" y="2016"/>
              <a:ext cx="48" cy="96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80" name="Line 28"/>
            <p:cNvSpPr>
              <a:spLocks noChangeShapeType="1"/>
            </p:cNvSpPr>
            <p:nvPr/>
          </p:nvSpPr>
          <p:spPr bwMode="auto">
            <a:xfrm>
              <a:off x="4704" y="2256"/>
              <a:ext cx="48" cy="144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81" name="Line 29"/>
            <p:cNvSpPr>
              <a:spLocks noChangeShapeType="1"/>
            </p:cNvSpPr>
            <p:nvPr/>
          </p:nvSpPr>
          <p:spPr bwMode="auto">
            <a:xfrm flipV="1">
              <a:off x="4800" y="1824"/>
              <a:ext cx="144" cy="48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82" name="Line 30"/>
            <p:cNvSpPr>
              <a:spLocks noChangeAspect="1" noChangeShapeType="1"/>
            </p:cNvSpPr>
            <p:nvPr/>
          </p:nvSpPr>
          <p:spPr bwMode="auto">
            <a:xfrm flipH="1">
              <a:off x="5088" y="1632"/>
              <a:ext cx="48" cy="96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85" name="Line 33"/>
            <p:cNvSpPr>
              <a:spLocks noChangeShapeType="1"/>
            </p:cNvSpPr>
            <p:nvPr/>
          </p:nvSpPr>
          <p:spPr bwMode="auto">
            <a:xfrm>
              <a:off x="5055" y="2640"/>
              <a:ext cx="0" cy="144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86" name="Line 34"/>
            <p:cNvSpPr>
              <a:spLocks noChangeShapeType="1"/>
            </p:cNvSpPr>
            <p:nvPr/>
          </p:nvSpPr>
          <p:spPr bwMode="auto">
            <a:xfrm flipH="1">
              <a:off x="4464" y="2176"/>
              <a:ext cx="14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87" name="Line 35"/>
            <p:cNvSpPr>
              <a:spLocks noChangeShapeType="1"/>
            </p:cNvSpPr>
            <p:nvPr/>
          </p:nvSpPr>
          <p:spPr bwMode="auto">
            <a:xfrm flipH="1">
              <a:off x="5526" y="2187"/>
              <a:ext cx="14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472" y="53752"/>
            <a:ext cx="9515028" cy="1143000"/>
          </a:xfrm>
        </p:spPr>
        <p:txBody>
          <a:bodyPr/>
          <a:lstStyle/>
          <a:p>
            <a:r>
              <a:rPr lang="en-US"/>
              <a:t>(Spherical) </a:t>
            </a:r>
            <a:r>
              <a:rPr lang="en-US" dirty="0"/>
              <a:t>Micelles: Optimum N = 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0" y="1066800"/>
            <a:ext cx="7772400" cy="4114800"/>
          </a:xfrm>
        </p:spPr>
        <p:txBody>
          <a:bodyPr/>
          <a:lstStyle/>
          <a:p>
            <a:r>
              <a:rPr lang="en-US" dirty="0"/>
              <a:t>E</a:t>
            </a:r>
            <a:r>
              <a:rPr lang="en-US" baseline="-25000" dirty="0"/>
              <a:t>N</a:t>
            </a:r>
            <a:r>
              <a:rPr lang="en-US" dirty="0"/>
              <a:t> (energy/molecule) has a minimum at 			N = M</a:t>
            </a:r>
            <a:endParaRPr lang="en-US" sz="2400" dirty="0"/>
          </a:p>
          <a:p>
            <a:pPr>
              <a:buNone/>
            </a:pPr>
            <a:r>
              <a:rPr lang="en-US" sz="2800" dirty="0"/>
              <a:t>	Micelle size M </a:t>
            </a:r>
            <a:r>
              <a:rPr lang="en-US" sz="2800" dirty="0" err="1"/>
              <a:t>favoured</a:t>
            </a:r>
            <a:r>
              <a:rPr lang="en-US" sz="2800" dirty="0"/>
              <a:t> over both </a:t>
            </a:r>
          </a:p>
          <a:p>
            <a:pPr>
              <a:buNone/>
            </a:pPr>
            <a:r>
              <a:rPr lang="en-US" sz="2800" dirty="0"/>
              <a:t>		- isolated molecules (N = 1, solution)</a:t>
            </a:r>
          </a:p>
          <a:p>
            <a:pPr>
              <a:buNone/>
            </a:pPr>
            <a:r>
              <a:rPr lang="en-US" sz="2800" dirty="0"/>
              <a:t>		- ‘macro’ phase separation (N </a:t>
            </a:r>
            <a:r>
              <a:rPr lang="en-US" sz="2800" dirty="0" err="1">
                <a:sym typeface="Wingdings"/>
              </a:rPr>
              <a:t></a:t>
            </a:r>
            <a:r>
              <a:rPr lang="en-US" sz="2800" dirty="0">
                <a:sym typeface="Wingdings"/>
              </a:rPr>
              <a:t> ∞)</a:t>
            </a:r>
          </a:p>
          <a:p>
            <a:pPr>
              <a:buNone/>
            </a:pPr>
            <a:r>
              <a:rPr lang="en-US" sz="2800" dirty="0">
                <a:sym typeface="Wingdings"/>
              </a:rPr>
              <a:t>			(e.g. water/oil)</a:t>
            </a:r>
          </a:p>
          <a:p>
            <a:pPr>
              <a:buNone/>
            </a:pPr>
            <a:endParaRPr lang="en-US" sz="800" dirty="0">
              <a:sym typeface="Wingdings"/>
            </a:endParaRPr>
          </a:p>
          <a:p>
            <a:pPr>
              <a:buNone/>
            </a:pPr>
            <a:r>
              <a:rPr lang="en-US" sz="2800" dirty="0">
                <a:sym typeface="Wingdings"/>
              </a:rPr>
              <a:t> 			e.g. SDS: M = 62 </a:t>
            </a:r>
          </a:p>
          <a:p>
            <a:pPr>
              <a:buNone/>
            </a:pPr>
            <a:endParaRPr lang="en-US" sz="2800" dirty="0">
              <a:sym typeface="Wingdings"/>
            </a:endParaRPr>
          </a:p>
          <a:p>
            <a:pPr>
              <a:buNone/>
            </a:pPr>
            <a:r>
              <a:rPr lang="en-US" sz="2800" dirty="0">
                <a:sym typeface="Wingdings"/>
              </a:rPr>
              <a:t>		Different for cylindrical micelles</a:t>
            </a:r>
          </a:p>
          <a:p>
            <a:pPr>
              <a:buNone/>
            </a:pPr>
            <a:r>
              <a:rPr lang="en-US" sz="2800" dirty="0">
                <a:sym typeface="Wingdings"/>
              </a:rPr>
              <a:t>		- ‘infinitely’ long gives lowest E</a:t>
            </a:r>
            <a:r>
              <a:rPr lang="en-US" sz="2800" baseline="-25000" dirty="0">
                <a:sym typeface="Wingdings"/>
              </a:rPr>
              <a:t>N</a:t>
            </a:r>
          </a:p>
          <a:p>
            <a:pPr>
              <a:buNone/>
            </a:pPr>
            <a:endParaRPr lang="en-US" sz="2800" baseline="-25000" dirty="0">
              <a:sym typeface="Wingdings"/>
            </a:endParaRPr>
          </a:p>
          <a:p>
            <a:pPr>
              <a:buNone/>
            </a:pPr>
            <a:endParaRPr lang="en-US" sz="2800" baseline="-25000" dirty="0">
              <a:sym typeface="Wingdings"/>
            </a:endParaRPr>
          </a:p>
          <a:p>
            <a:pPr>
              <a:buNone/>
            </a:pPr>
            <a:endParaRPr lang="en-US" sz="2800" dirty="0">
              <a:sym typeface="Wingdings"/>
            </a:endParaRPr>
          </a:p>
          <a:p>
            <a:pPr>
              <a:buNone/>
            </a:pPr>
            <a:r>
              <a:rPr lang="en-US" sz="2800" dirty="0">
                <a:sym typeface="Wingdings"/>
              </a:rPr>
              <a:t>			</a:t>
            </a:r>
            <a:endParaRPr lang="en-US" sz="240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2244101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8420100" cy="1143000"/>
          </a:xfrm>
        </p:spPr>
        <p:txBody>
          <a:bodyPr/>
          <a:lstStyle/>
          <a:p>
            <a:r>
              <a:rPr lang="en-US" dirty="0"/>
              <a:t>CMC for spherical micelles</a:t>
            </a:r>
            <a:br>
              <a:rPr lang="en-US" dirty="0"/>
            </a:br>
            <a:r>
              <a:rPr lang="en-US" sz="3200" dirty="0"/>
              <a:t>- a simple theory -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19200"/>
            <a:ext cx="9753600" cy="5410200"/>
          </a:xfrm>
        </p:spPr>
        <p:txBody>
          <a:bodyPr/>
          <a:lstStyle/>
          <a:p>
            <a:pPr>
              <a:buNone/>
            </a:pPr>
            <a:endParaRPr lang="en-US" sz="800" dirty="0"/>
          </a:p>
          <a:p>
            <a:pPr>
              <a:buNone/>
            </a:pPr>
            <a:r>
              <a:rPr lang="en-US" sz="2800" dirty="0"/>
              <a:t>X</a:t>
            </a:r>
            <a:r>
              <a:rPr lang="en-US" sz="2800" baseline="-25000" dirty="0"/>
              <a:t>N</a:t>
            </a:r>
            <a:r>
              <a:rPr lang="en-US" sz="2800" dirty="0"/>
              <a:t>: Volume fraction of molecules in N- size micelles (isolated / dissolved molecule: N = 1)</a:t>
            </a:r>
          </a:p>
          <a:p>
            <a:pPr>
              <a:buNone/>
            </a:pPr>
            <a:r>
              <a:rPr lang="en-US" sz="2800" dirty="0"/>
              <a:t>	</a:t>
            </a:r>
          </a:p>
          <a:p>
            <a:pPr>
              <a:buNone/>
            </a:pPr>
            <a:r>
              <a:rPr lang="en-US" sz="2800" dirty="0"/>
              <a:t>Total vol. fraction</a:t>
            </a:r>
          </a:p>
          <a:p>
            <a:pPr>
              <a:buNone/>
            </a:pPr>
            <a:endParaRPr lang="en-US" sz="2800" dirty="0"/>
          </a:p>
          <a:p>
            <a:pPr>
              <a:buNone/>
            </a:pPr>
            <a:r>
              <a:rPr lang="en-US" sz="2400" dirty="0"/>
              <a:t>Equilibrium condition: Chemical potential equal across all micelles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3276600" y="2667000"/>
          <a:ext cx="1752600" cy="11004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1342" name="Equation" r:id="rId3" imgW="546100" imgH="342900" progId="Equation.3">
                  <p:embed/>
                </p:oleObj>
              </mc:Choice>
              <mc:Fallback>
                <p:oleObj name="Equation" r:id="rId3" imgW="546100" imgH="3429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6600" y="2667000"/>
                        <a:ext cx="1752600" cy="11004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2700338" y="4724400"/>
          <a:ext cx="3971925" cy="896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1343" name="Equation" r:id="rId5" imgW="1181100" imgH="266700" progId="Equation.3">
                  <p:embed/>
                </p:oleObj>
              </mc:Choice>
              <mc:Fallback>
                <p:oleObj name="Equation" r:id="rId5" imgW="1181100" imgH="2667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00338" y="4724400"/>
                        <a:ext cx="3971925" cy="8969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" y="945794"/>
            <a:ext cx="9677400" cy="6176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Assume only two fractions: Isolated/dissolved </a:t>
            </a:r>
            <a:r>
              <a:rPr lang="en-US" dirty="0" err="1"/>
              <a:t>amphiphile</a:t>
            </a:r>
            <a:r>
              <a:rPr lang="en-US" dirty="0"/>
              <a:t> (N=1), X</a:t>
            </a:r>
            <a:r>
              <a:rPr lang="en-US" baseline="-25000" dirty="0"/>
              <a:t>1</a:t>
            </a:r>
            <a:r>
              <a:rPr lang="en-US" dirty="0"/>
              <a:t>,</a:t>
            </a:r>
          </a:p>
          <a:p>
            <a:pPr>
              <a:buNone/>
            </a:pPr>
            <a:r>
              <a:rPr lang="en-US" dirty="0"/>
              <a:t> or </a:t>
            </a:r>
            <a:r>
              <a:rPr lang="en-US" dirty="0" err="1"/>
              <a:t>amphiphile</a:t>
            </a:r>
            <a:r>
              <a:rPr lang="en-US" dirty="0"/>
              <a:t> in optimum sized (M) micelle, X</a:t>
            </a:r>
            <a:r>
              <a:rPr lang="en-US" baseline="-25000" dirty="0"/>
              <a:t>M </a:t>
            </a:r>
          </a:p>
          <a:p>
            <a:pPr>
              <a:buNone/>
            </a:pPr>
            <a:r>
              <a:rPr lang="en-US" sz="2000" dirty="0"/>
              <a:t>	(Fair for spherical, not for cylindrical)</a:t>
            </a:r>
          </a:p>
          <a:p>
            <a:pPr>
              <a:buNone/>
            </a:pPr>
            <a:endParaRPr lang="en-US" sz="2000" baseline="-25000" dirty="0"/>
          </a:p>
          <a:p>
            <a:pPr>
              <a:buNone/>
            </a:pPr>
            <a:r>
              <a:rPr lang="en-US" sz="2000" dirty="0"/>
              <a:t>	</a:t>
            </a:r>
          </a:p>
          <a:p>
            <a:pPr>
              <a:buNone/>
            </a:pPr>
            <a:endParaRPr lang="en-US" sz="1200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sz="1200" dirty="0"/>
          </a:p>
          <a:p>
            <a:pPr>
              <a:buNone/>
            </a:pPr>
            <a:r>
              <a:rPr lang="en-US" dirty="0"/>
              <a:t>	</a:t>
            </a:r>
          </a:p>
          <a:p>
            <a:pPr>
              <a:buNone/>
            </a:pPr>
            <a:r>
              <a:rPr lang="en-US" dirty="0" err="1">
                <a:sym typeface="Wingdings"/>
              </a:rPr>
              <a:t></a:t>
            </a:r>
            <a:r>
              <a:rPr lang="en-US" dirty="0">
                <a:sym typeface="Wingdings"/>
              </a:rPr>
              <a:t>    									  </a:t>
            </a:r>
            <a:r>
              <a:rPr lang="en-US" b="1" dirty="0">
                <a:solidFill>
                  <a:srgbClr val="FF0000"/>
                </a:solidFill>
                <a:sym typeface="Wingdings"/>
              </a:rPr>
              <a:t>P18.3</a:t>
            </a:r>
            <a:endParaRPr lang="en-US" b="1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dirty="0"/>
              <a:t>	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If X</a:t>
            </a:r>
            <a:r>
              <a:rPr lang="en-US" baseline="-25000" dirty="0"/>
              <a:t>1</a:t>
            </a:r>
            <a:r>
              <a:rPr lang="en-US" dirty="0"/>
              <a:t> &lt; exp(-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r>
              <a:rPr lang="en-US" dirty="0"/>
              <a:t>E/</a:t>
            </a:r>
            <a:r>
              <a:rPr lang="en-US" dirty="0" err="1"/>
              <a:t>k</a:t>
            </a:r>
            <a:r>
              <a:rPr lang="en-US" baseline="-25000" dirty="0" err="1"/>
              <a:t>B</a:t>
            </a:r>
            <a:r>
              <a:rPr lang="en-US" dirty="0" err="1"/>
              <a:t>T</a:t>
            </a:r>
            <a:r>
              <a:rPr lang="en-US" dirty="0"/>
              <a:t>): X</a:t>
            </a:r>
            <a:r>
              <a:rPr lang="en-US" baseline="-25000" dirty="0"/>
              <a:t>M</a:t>
            </a:r>
            <a:r>
              <a:rPr lang="en-US" dirty="0"/>
              <a:t> &lt;&lt; X</a:t>
            </a:r>
            <a:r>
              <a:rPr lang="en-US" baseline="-25000" dirty="0"/>
              <a:t>1</a:t>
            </a:r>
            <a:r>
              <a:rPr lang="en-US" dirty="0"/>
              <a:t>, almost all molecules are dissolved,</a:t>
            </a:r>
          </a:p>
          <a:p>
            <a:pPr>
              <a:buNone/>
            </a:pPr>
            <a:r>
              <a:rPr lang="en-US" dirty="0" err="1">
                <a:cs typeface="Symbol" charset="2"/>
              </a:rPr>
              <a:t>Amphiphile</a:t>
            </a:r>
            <a:r>
              <a:rPr lang="en-US" dirty="0">
                <a:cs typeface="Symbol" charset="2"/>
              </a:rPr>
              <a:t> volume fraction </a:t>
            </a:r>
            <a:r>
              <a:rPr lang="en-US" dirty="0">
                <a:latin typeface="Symbol" charset="2"/>
                <a:cs typeface="Symbol" charset="2"/>
              </a:rPr>
              <a:t>F</a:t>
            </a:r>
            <a:r>
              <a:rPr lang="en-US" dirty="0"/>
              <a:t> ≈ X</a:t>
            </a:r>
            <a:r>
              <a:rPr lang="en-US" baseline="-25000" dirty="0"/>
              <a:t>1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r>
              <a:rPr lang="en-US" dirty="0">
                <a:solidFill>
                  <a:srgbClr val="3366FF"/>
                </a:solidFill>
              </a:rPr>
              <a:t>Critical micelle concentration </a:t>
            </a:r>
            <a:r>
              <a:rPr lang="en-US" dirty="0"/>
              <a:t>(CMC) X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sz="3200" dirty="0">
                <a:solidFill>
                  <a:srgbClr val="FF0000"/>
                </a:solidFill>
                <a:latin typeface="Symbol" charset="2"/>
                <a:cs typeface="Symbol" charset="2"/>
              </a:rPr>
              <a:t>F</a:t>
            </a:r>
            <a:r>
              <a:rPr lang="en-US" sz="3200" baseline="-25000" dirty="0">
                <a:solidFill>
                  <a:srgbClr val="FF0000"/>
                </a:solidFill>
                <a:cs typeface="Symbol" charset="2"/>
              </a:rPr>
              <a:t>c</a:t>
            </a:r>
            <a:r>
              <a:rPr lang="en-US" sz="3200" dirty="0">
                <a:solidFill>
                  <a:srgbClr val="FF0000"/>
                </a:solidFill>
              </a:rPr>
              <a:t> = exp(-</a:t>
            </a:r>
            <a:r>
              <a:rPr lang="en-US" sz="3200" dirty="0">
                <a:solidFill>
                  <a:srgbClr val="FF0000"/>
                </a:solidFill>
                <a:latin typeface="Symbol" charset="2"/>
                <a:cs typeface="Symbol" charset="2"/>
              </a:rPr>
              <a:t>D</a:t>
            </a:r>
            <a:r>
              <a:rPr lang="en-US" sz="3200" dirty="0">
                <a:solidFill>
                  <a:srgbClr val="FF0000"/>
                </a:solidFill>
              </a:rPr>
              <a:t>E/</a:t>
            </a:r>
            <a:r>
              <a:rPr lang="en-US" sz="3200" dirty="0" err="1">
                <a:solidFill>
                  <a:srgbClr val="FF0000"/>
                </a:solidFill>
              </a:rPr>
              <a:t>k</a:t>
            </a:r>
            <a:r>
              <a:rPr lang="en-US" sz="3200" baseline="-25000" dirty="0" err="1">
                <a:solidFill>
                  <a:srgbClr val="FF0000"/>
                </a:solidFill>
              </a:rPr>
              <a:t>B</a:t>
            </a:r>
            <a:r>
              <a:rPr lang="en-US" sz="3200" dirty="0" err="1">
                <a:solidFill>
                  <a:srgbClr val="FF0000"/>
                </a:solidFill>
              </a:rPr>
              <a:t>T</a:t>
            </a:r>
            <a:r>
              <a:rPr lang="en-US" sz="3200" dirty="0">
                <a:solidFill>
                  <a:srgbClr val="FF0000"/>
                </a:solidFill>
              </a:rPr>
              <a:t>)</a:t>
            </a:r>
          </a:p>
          <a:p>
            <a:pPr>
              <a:buNone/>
            </a:pPr>
            <a:r>
              <a:rPr lang="en-US" dirty="0"/>
              <a:t>(Note the misnomer- </a:t>
            </a:r>
            <a:r>
              <a:rPr lang="en-US" dirty="0">
                <a:latin typeface="Symbol" charset="2"/>
                <a:ea typeface="Symbol" charset="2"/>
                <a:cs typeface="Symbol" charset="2"/>
              </a:rPr>
              <a:t>F</a:t>
            </a:r>
            <a:r>
              <a:rPr lang="en-US" baseline="-25000" dirty="0"/>
              <a:t>c</a:t>
            </a:r>
            <a:r>
              <a:rPr lang="en-US" dirty="0"/>
              <a:t> is a volume fraction, not a concentration!)</a:t>
            </a:r>
          </a:p>
          <a:p>
            <a:pPr>
              <a:buNone/>
            </a:pPr>
            <a:endParaRPr lang="en-US" sz="11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8420100" cy="1143000"/>
          </a:xfrm>
        </p:spPr>
        <p:txBody>
          <a:bodyPr/>
          <a:lstStyle/>
          <a:p>
            <a:r>
              <a:rPr lang="en-US" dirty="0"/>
              <a:t>CMC for spherical micelles</a:t>
            </a:r>
            <a:br>
              <a:rPr lang="en-US" dirty="0"/>
            </a:br>
            <a:r>
              <a:rPr lang="en-US" sz="3200" dirty="0"/>
              <a:t>- a simple theory -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2151063" y="2514600"/>
          <a:ext cx="4594225" cy="817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284" name="Equation" r:id="rId3" imgW="1498600" imgH="266700" progId="Equation.3">
                  <p:embed/>
                </p:oleObj>
              </mc:Choice>
              <mc:Fallback>
                <p:oleObj name="Equation" r:id="rId3" imgW="1498600" imgH="2667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51063" y="2514600"/>
                        <a:ext cx="4594225" cy="8175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4180" name="Object 4"/>
          <p:cNvGraphicFramePr>
            <a:graphicFrameLocks noChangeAspect="1"/>
          </p:cNvGraphicFramePr>
          <p:nvPr/>
        </p:nvGraphicFramePr>
        <p:xfrm>
          <a:off x="990600" y="3352800"/>
          <a:ext cx="7213600" cy="14130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285" name="Equation" r:id="rId5" imgW="1943100" imgH="381000" progId="Equation.3">
                  <p:embed/>
                </p:oleObj>
              </mc:Choice>
              <mc:Fallback>
                <p:oleObj name="Equation" r:id="rId5" imgW="1943100" imgH="3810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3352800"/>
                        <a:ext cx="7213600" cy="141300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>
          <a:xfrm>
            <a:off x="315912" y="46004"/>
            <a:ext cx="9601200" cy="1143000"/>
          </a:xfrm>
        </p:spPr>
        <p:txBody>
          <a:bodyPr/>
          <a:lstStyle/>
          <a:p>
            <a:r>
              <a:rPr lang="en-US" sz="3600" dirty="0">
                <a:solidFill>
                  <a:schemeClr val="tx1"/>
                </a:solidFill>
              </a:rPr>
              <a:t>Different micelle shapes: Not just spheres</a:t>
            </a:r>
          </a:p>
        </p:txBody>
      </p:sp>
      <p:grpSp>
        <p:nvGrpSpPr>
          <p:cNvPr id="317444" name="Group 4"/>
          <p:cNvGrpSpPr>
            <a:grpSpLocks/>
          </p:cNvGrpSpPr>
          <p:nvPr/>
        </p:nvGrpSpPr>
        <p:grpSpPr bwMode="auto">
          <a:xfrm>
            <a:off x="2667000" y="1447800"/>
            <a:ext cx="4681537" cy="1584325"/>
            <a:chOff x="1791" y="1071"/>
            <a:chExt cx="2949" cy="998"/>
          </a:xfrm>
        </p:grpSpPr>
        <p:sp>
          <p:nvSpPr>
            <p:cNvPr id="317445" name="AutoShape 5"/>
            <p:cNvSpPr>
              <a:spLocks noChangeArrowheads="1"/>
            </p:cNvSpPr>
            <p:nvPr/>
          </p:nvSpPr>
          <p:spPr bwMode="auto">
            <a:xfrm>
              <a:off x="1791" y="1661"/>
              <a:ext cx="615" cy="181"/>
            </a:xfrm>
            <a:prstGeom prst="rightArrow">
              <a:avLst>
                <a:gd name="adj1" fmla="val 50000"/>
                <a:gd name="adj2" fmla="val 84945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grpSp>
          <p:nvGrpSpPr>
            <p:cNvPr id="317446" name="Group 6"/>
            <p:cNvGrpSpPr>
              <a:grpSpLocks/>
            </p:cNvGrpSpPr>
            <p:nvPr/>
          </p:nvGrpSpPr>
          <p:grpSpPr bwMode="auto">
            <a:xfrm>
              <a:off x="3288" y="1071"/>
              <a:ext cx="1452" cy="998"/>
              <a:chOff x="1020" y="2659"/>
              <a:chExt cx="1452" cy="998"/>
            </a:xfrm>
          </p:grpSpPr>
          <p:grpSp>
            <p:nvGrpSpPr>
              <p:cNvPr id="317447" name="Group 7"/>
              <p:cNvGrpSpPr>
                <a:grpSpLocks/>
              </p:cNvGrpSpPr>
              <p:nvPr/>
            </p:nvGrpSpPr>
            <p:grpSpPr bwMode="auto">
              <a:xfrm>
                <a:off x="1031" y="2897"/>
                <a:ext cx="79" cy="215"/>
                <a:chOff x="688" y="1253"/>
                <a:chExt cx="226" cy="681"/>
              </a:xfrm>
            </p:grpSpPr>
            <p:sp>
              <p:nvSpPr>
                <p:cNvPr id="317448" name="Freeform 8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49" name="Freeform 9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50" name="Group 10"/>
              <p:cNvGrpSpPr>
                <a:grpSpLocks/>
              </p:cNvGrpSpPr>
              <p:nvPr/>
            </p:nvGrpSpPr>
            <p:grpSpPr bwMode="auto">
              <a:xfrm rot="10800000">
                <a:off x="1020" y="3170"/>
                <a:ext cx="79" cy="215"/>
                <a:chOff x="688" y="1253"/>
                <a:chExt cx="226" cy="681"/>
              </a:xfrm>
            </p:grpSpPr>
            <p:sp>
              <p:nvSpPr>
                <p:cNvPr id="317451" name="Freeform 11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52" name="Freeform 12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53" name="Group 13"/>
              <p:cNvGrpSpPr>
                <a:grpSpLocks/>
              </p:cNvGrpSpPr>
              <p:nvPr/>
            </p:nvGrpSpPr>
            <p:grpSpPr bwMode="auto">
              <a:xfrm>
                <a:off x="1121" y="2897"/>
                <a:ext cx="79" cy="215"/>
                <a:chOff x="688" y="1253"/>
                <a:chExt cx="226" cy="681"/>
              </a:xfrm>
            </p:grpSpPr>
            <p:sp>
              <p:nvSpPr>
                <p:cNvPr id="317454" name="Freeform 14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55" name="Freeform 15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56" name="Group 16"/>
              <p:cNvGrpSpPr>
                <a:grpSpLocks/>
              </p:cNvGrpSpPr>
              <p:nvPr/>
            </p:nvGrpSpPr>
            <p:grpSpPr bwMode="auto">
              <a:xfrm rot="10800000">
                <a:off x="1110" y="3170"/>
                <a:ext cx="79" cy="215"/>
                <a:chOff x="688" y="1253"/>
                <a:chExt cx="226" cy="681"/>
              </a:xfrm>
            </p:grpSpPr>
            <p:sp>
              <p:nvSpPr>
                <p:cNvPr id="317457" name="Freeform 17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58" name="Freeform 18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59" name="Group 19"/>
              <p:cNvGrpSpPr>
                <a:grpSpLocks/>
              </p:cNvGrpSpPr>
              <p:nvPr/>
            </p:nvGrpSpPr>
            <p:grpSpPr bwMode="auto">
              <a:xfrm>
                <a:off x="1212" y="2897"/>
                <a:ext cx="79" cy="215"/>
                <a:chOff x="688" y="1253"/>
                <a:chExt cx="226" cy="681"/>
              </a:xfrm>
            </p:grpSpPr>
            <p:sp>
              <p:nvSpPr>
                <p:cNvPr id="317460" name="Freeform 20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61" name="Freeform 21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62" name="Group 22"/>
              <p:cNvGrpSpPr>
                <a:grpSpLocks/>
              </p:cNvGrpSpPr>
              <p:nvPr/>
            </p:nvGrpSpPr>
            <p:grpSpPr bwMode="auto">
              <a:xfrm rot="10800000">
                <a:off x="1201" y="3170"/>
                <a:ext cx="79" cy="215"/>
                <a:chOff x="688" y="1253"/>
                <a:chExt cx="226" cy="681"/>
              </a:xfrm>
            </p:grpSpPr>
            <p:sp>
              <p:nvSpPr>
                <p:cNvPr id="317463" name="Freeform 23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64" name="Freeform 24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65" name="Group 25"/>
              <p:cNvGrpSpPr>
                <a:grpSpLocks/>
              </p:cNvGrpSpPr>
              <p:nvPr/>
            </p:nvGrpSpPr>
            <p:grpSpPr bwMode="auto">
              <a:xfrm>
                <a:off x="1302" y="2897"/>
                <a:ext cx="79" cy="215"/>
                <a:chOff x="688" y="1253"/>
                <a:chExt cx="226" cy="681"/>
              </a:xfrm>
            </p:grpSpPr>
            <p:sp>
              <p:nvSpPr>
                <p:cNvPr id="317466" name="Freeform 26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67" name="Freeform 27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68" name="Group 28"/>
              <p:cNvGrpSpPr>
                <a:grpSpLocks/>
              </p:cNvGrpSpPr>
              <p:nvPr/>
            </p:nvGrpSpPr>
            <p:grpSpPr bwMode="auto">
              <a:xfrm rot="10800000">
                <a:off x="1291" y="3170"/>
                <a:ext cx="79" cy="215"/>
                <a:chOff x="688" y="1253"/>
                <a:chExt cx="226" cy="681"/>
              </a:xfrm>
            </p:grpSpPr>
            <p:sp>
              <p:nvSpPr>
                <p:cNvPr id="317469" name="Freeform 29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70" name="Freeform 30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71" name="Group 31"/>
              <p:cNvGrpSpPr>
                <a:grpSpLocks/>
              </p:cNvGrpSpPr>
              <p:nvPr/>
            </p:nvGrpSpPr>
            <p:grpSpPr bwMode="auto">
              <a:xfrm>
                <a:off x="1395" y="2897"/>
                <a:ext cx="79" cy="215"/>
                <a:chOff x="688" y="1253"/>
                <a:chExt cx="226" cy="681"/>
              </a:xfrm>
            </p:grpSpPr>
            <p:sp>
              <p:nvSpPr>
                <p:cNvPr id="317472" name="Freeform 32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73" name="Freeform 33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74" name="Group 34"/>
              <p:cNvGrpSpPr>
                <a:grpSpLocks/>
              </p:cNvGrpSpPr>
              <p:nvPr/>
            </p:nvGrpSpPr>
            <p:grpSpPr bwMode="auto">
              <a:xfrm rot="10800000">
                <a:off x="1384" y="3170"/>
                <a:ext cx="79" cy="215"/>
                <a:chOff x="688" y="1253"/>
                <a:chExt cx="226" cy="681"/>
              </a:xfrm>
            </p:grpSpPr>
            <p:sp>
              <p:nvSpPr>
                <p:cNvPr id="317475" name="Freeform 35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76" name="Freeform 36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77" name="Group 37"/>
              <p:cNvGrpSpPr>
                <a:grpSpLocks/>
              </p:cNvGrpSpPr>
              <p:nvPr/>
            </p:nvGrpSpPr>
            <p:grpSpPr bwMode="auto">
              <a:xfrm>
                <a:off x="1485" y="2897"/>
                <a:ext cx="79" cy="215"/>
                <a:chOff x="688" y="1253"/>
                <a:chExt cx="226" cy="681"/>
              </a:xfrm>
            </p:grpSpPr>
            <p:sp>
              <p:nvSpPr>
                <p:cNvPr id="317478" name="Freeform 38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79" name="Freeform 39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80" name="Group 40"/>
              <p:cNvGrpSpPr>
                <a:grpSpLocks/>
              </p:cNvGrpSpPr>
              <p:nvPr/>
            </p:nvGrpSpPr>
            <p:grpSpPr bwMode="auto">
              <a:xfrm rot="10800000">
                <a:off x="1474" y="3170"/>
                <a:ext cx="79" cy="215"/>
                <a:chOff x="688" y="1253"/>
                <a:chExt cx="226" cy="681"/>
              </a:xfrm>
            </p:grpSpPr>
            <p:sp>
              <p:nvSpPr>
                <p:cNvPr id="317481" name="Freeform 41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82" name="Freeform 42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83" name="Group 43"/>
              <p:cNvGrpSpPr>
                <a:grpSpLocks/>
              </p:cNvGrpSpPr>
              <p:nvPr/>
            </p:nvGrpSpPr>
            <p:grpSpPr bwMode="auto">
              <a:xfrm>
                <a:off x="1576" y="2897"/>
                <a:ext cx="79" cy="215"/>
                <a:chOff x="688" y="1253"/>
                <a:chExt cx="226" cy="681"/>
              </a:xfrm>
            </p:grpSpPr>
            <p:sp>
              <p:nvSpPr>
                <p:cNvPr id="317484" name="Freeform 44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85" name="Freeform 45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86" name="Group 46"/>
              <p:cNvGrpSpPr>
                <a:grpSpLocks/>
              </p:cNvGrpSpPr>
              <p:nvPr/>
            </p:nvGrpSpPr>
            <p:grpSpPr bwMode="auto">
              <a:xfrm rot="10800000">
                <a:off x="1565" y="3170"/>
                <a:ext cx="79" cy="215"/>
                <a:chOff x="688" y="1253"/>
                <a:chExt cx="226" cy="681"/>
              </a:xfrm>
            </p:grpSpPr>
            <p:sp>
              <p:nvSpPr>
                <p:cNvPr id="317487" name="Freeform 47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88" name="Freeform 48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89" name="Group 49"/>
              <p:cNvGrpSpPr>
                <a:grpSpLocks/>
              </p:cNvGrpSpPr>
              <p:nvPr/>
            </p:nvGrpSpPr>
            <p:grpSpPr bwMode="auto">
              <a:xfrm>
                <a:off x="1666" y="2897"/>
                <a:ext cx="79" cy="215"/>
                <a:chOff x="688" y="1253"/>
                <a:chExt cx="226" cy="681"/>
              </a:xfrm>
            </p:grpSpPr>
            <p:sp>
              <p:nvSpPr>
                <p:cNvPr id="317490" name="Freeform 50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91" name="Freeform 51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92" name="Group 52"/>
              <p:cNvGrpSpPr>
                <a:grpSpLocks/>
              </p:cNvGrpSpPr>
              <p:nvPr/>
            </p:nvGrpSpPr>
            <p:grpSpPr bwMode="auto">
              <a:xfrm rot="10800000">
                <a:off x="1655" y="3170"/>
                <a:ext cx="79" cy="215"/>
                <a:chOff x="688" y="1253"/>
                <a:chExt cx="226" cy="681"/>
              </a:xfrm>
            </p:grpSpPr>
            <p:sp>
              <p:nvSpPr>
                <p:cNvPr id="317493" name="Freeform 53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94" name="Freeform 54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95" name="Group 55"/>
              <p:cNvGrpSpPr>
                <a:grpSpLocks/>
              </p:cNvGrpSpPr>
              <p:nvPr/>
            </p:nvGrpSpPr>
            <p:grpSpPr bwMode="auto">
              <a:xfrm>
                <a:off x="1758" y="2897"/>
                <a:ext cx="79" cy="215"/>
                <a:chOff x="688" y="1253"/>
                <a:chExt cx="226" cy="681"/>
              </a:xfrm>
            </p:grpSpPr>
            <p:sp>
              <p:nvSpPr>
                <p:cNvPr id="317496" name="Freeform 56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497" name="Freeform 57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498" name="Group 58"/>
              <p:cNvGrpSpPr>
                <a:grpSpLocks/>
              </p:cNvGrpSpPr>
              <p:nvPr/>
            </p:nvGrpSpPr>
            <p:grpSpPr bwMode="auto">
              <a:xfrm rot="10800000">
                <a:off x="1747" y="3170"/>
                <a:ext cx="79" cy="215"/>
                <a:chOff x="688" y="1253"/>
                <a:chExt cx="226" cy="681"/>
              </a:xfrm>
            </p:grpSpPr>
            <p:sp>
              <p:nvSpPr>
                <p:cNvPr id="317499" name="Freeform 59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00" name="Freeform 60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01" name="Group 61"/>
              <p:cNvGrpSpPr>
                <a:grpSpLocks/>
              </p:cNvGrpSpPr>
              <p:nvPr/>
            </p:nvGrpSpPr>
            <p:grpSpPr bwMode="auto">
              <a:xfrm>
                <a:off x="1848" y="2897"/>
                <a:ext cx="79" cy="215"/>
                <a:chOff x="688" y="1253"/>
                <a:chExt cx="226" cy="681"/>
              </a:xfrm>
            </p:grpSpPr>
            <p:sp>
              <p:nvSpPr>
                <p:cNvPr id="317502" name="Freeform 62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03" name="Freeform 63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04" name="Group 64"/>
              <p:cNvGrpSpPr>
                <a:grpSpLocks/>
              </p:cNvGrpSpPr>
              <p:nvPr/>
            </p:nvGrpSpPr>
            <p:grpSpPr bwMode="auto">
              <a:xfrm rot="10800000">
                <a:off x="1837" y="3170"/>
                <a:ext cx="79" cy="215"/>
                <a:chOff x="688" y="1253"/>
                <a:chExt cx="226" cy="681"/>
              </a:xfrm>
            </p:grpSpPr>
            <p:sp>
              <p:nvSpPr>
                <p:cNvPr id="317505" name="Freeform 65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06" name="Freeform 66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07" name="Group 67"/>
              <p:cNvGrpSpPr>
                <a:grpSpLocks/>
              </p:cNvGrpSpPr>
              <p:nvPr/>
            </p:nvGrpSpPr>
            <p:grpSpPr bwMode="auto">
              <a:xfrm>
                <a:off x="1939" y="2897"/>
                <a:ext cx="79" cy="215"/>
                <a:chOff x="688" y="1253"/>
                <a:chExt cx="226" cy="681"/>
              </a:xfrm>
            </p:grpSpPr>
            <p:sp>
              <p:nvSpPr>
                <p:cNvPr id="317508" name="Freeform 68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09" name="Freeform 69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10" name="Group 70"/>
              <p:cNvGrpSpPr>
                <a:grpSpLocks/>
              </p:cNvGrpSpPr>
              <p:nvPr/>
            </p:nvGrpSpPr>
            <p:grpSpPr bwMode="auto">
              <a:xfrm rot="10800000">
                <a:off x="1928" y="3170"/>
                <a:ext cx="79" cy="215"/>
                <a:chOff x="688" y="1253"/>
                <a:chExt cx="226" cy="681"/>
              </a:xfrm>
            </p:grpSpPr>
            <p:sp>
              <p:nvSpPr>
                <p:cNvPr id="317511" name="Freeform 71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12" name="Freeform 72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13" name="Group 73"/>
              <p:cNvGrpSpPr>
                <a:grpSpLocks/>
              </p:cNvGrpSpPr>
              <p:nvPr/>
            </p:nvGrpSpPr>
            <p:grpSpPr bwMode="auto">
              <a:xfrm>
                <a:off x="2029" y="2897"/>
                <a:ext cx="79" cy="215"/>
                <a:chOff x="688" y="1253"/>
                <a:chExt cx="226" cy="681"/>
              </a:xfrm>
            </p:grpSpPr>
            <p:sp>
              <p:nvSpPr>
                <p:cNvPr id="317514" name="Freeform 74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15" name="Freeform 75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16" name="Group 76"/>
              <p:cNvGrpSpPr>
                <a:grpSpLocks/>
              </p:cNvGrpSpPr>
              <p:nvPr/>
            </p:nvGrpSpPr>
            <p:grpSpPr bwMode="auto">
              <a:xfrm rot="10800000">
                <a:off x="2018" y="3170"/>
                <a:ext cx="79" cy="215"/>
                <a:chOff x="688" y="1253"/>
                <a:chExt cx="226" cy="681"/>
              </a:xfrm>
            </p:grpSpPr>
            <p:sp>
              <p:nvSpPr>
                <p:cNvPr id="317517" name="Freeform 77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18" name="Freeform 78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sp>
            <p:nvSpPr>
              <p:cNvPr id="317519" name="AutoShape 79"/>
              <p:cNvSpPr>
                <a:spLocks noChangeArrowheads="1"/>
              </p:cNvSpPr>
              <p:nvPr/>
            </p:nvSpPr>
            <p:spPr bwMode="auto">
              <a:xfrm>
                <a:off x="1066" y="2659"/>
                <a:ext cx="1406" cy="227"/>
              </a:xfrm>
              <a:prstGeom prst="parallelogram">
                <a:avLst>
                  <a:gd name="adj" fmla="val 154846"/>
                </a:avLst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grpSp>
            <p:nvGrpSpPr>
              <p:cNvPr id="317520" name="Group 80"/>
              <p:cNvGrpSpPr>
                <a:grpSpLocks/>
              </p:cNvGrpSpPr>
              <p:nvPr/>
            </p:nvGrpSpPr>
            <p:grpSpPr bwMode="auto">
              <a:xfrm>
                <a:off x="2121" y="2840"/>
                <a:ext cx="79" cy="215"/>
                <a:chOff x="688" y="1253"/>
                <a:chExt cx="226" cy="681"/>
              </a:xfrm>
            </p:grpSpPr>
            <p:sp>
              <p:nvSpPr>
                <p:cNvPr id="317521" name="Freeform 81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22" name="Freeform 82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23" name="Group 83"/>
              <p:cNvGrpSpPr>
                <a:grpSpLocks/>
              </p:cNvGrpSpPr>
              <p:nvPr/>
            </p:nvGrpSpPr>
            <p:grpSpPr bwMode="auto">
              <a:xfrm rot="10800000">
                <a:off x="2110" y="3113"/>
                <a:ext cx="79" cy="215"/>
                <a:chOff x="688" y="1253"/>
                <a:chExt cx="226" cy="681"/>
              </a:xfrm>
            </p:grpSpPr>
            <p:sp>
              <p:nvSpPr>
                <p:cNvPr id="317524" name="Freeform 84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25" name="Freeform 85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26" name="Group 86"/>
              <p:cNvGrpSpPr>
                <a:grpSpLocks/>
              </p:cNvGrpSpPr>
              <p:nvPr/>
            </p:nvGrpSpPr>
            <p:grpSpPr bwMode="auto">
              <a:xfrm>
                <a:off x="2211" y="2788"/>
                <a:ext cx="79" cy="215"/>
                <a:chOff x="688" y="1253"/>
                <a:chExt cx="226" cy="681"/>
              </a:xfrm>
            </p:grpSpPr>
            <p:sp>
              <p:nvSpPr>
                <p:cNvPr id="317527" name="Freeform 87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28" name="Freeform 88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29" name="Group 89"/>
              <p:cNvGrpSpPr>
                <a:grpSpLocks/>
              </p:cNvGrpSpPr>
              <p:nvPr/>
            </p:nvGrpSpPr>
            <p:grpSpPr bwMode="auto">
              <a:xfrm rot="10800000">
                <a:off x="2200" y="3061"/>
                <a:ext cx="79" cy="215"/>
                <a:chOff x="688" y="1253"/>
                <a:chExt cx="226" cy="681"/>
              </a:xfrm>
            </p:grpSpPr>
            <p:sp>
              <p:nvSpPr>
                <p:cNvPr id="317530" name="Freeform 90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31" name="Freeform 91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32" name="Group 92"/>
              <p:cNvGrpSpPr>
                <a:grpSpLocks/>
              </p:cNvGrpSpPr>
              <p:nvPr/>
            </p:nvGrpSpPr>
            <p:grpSpPr bwMode="auto">
              <a:xfrm>
                <a:off x="2301" y="2722"/>
                <a:ext cx="79" cy="215"/>
                <a:chOff x="688" y="1253"/>
                <a:chExt cx="226" cy="681"/>
              </a:xfrm>
            </p:grpSpPr>
            <p:sp>
              <p:nvSpPr>
                <p:cNvPr id="317533" name="Freeform 93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34" name="Freeform 94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35" name="Group 95"/>
              <p:cNvGrpSpPr>
                <a:grpSpLocks/>
              </p:cNvGrpSpPr>
              <p:nvPr/>
            </p:nvGrpSpPr>
            <p:grpSpPr bwMode="auto">
              <a:xfrm rot="10800000">
                <a:off x="2290" y="2995"/>
                <a:ext cx="79" cy="215"/>
                <a:chOff x="688" y="1253"/>
                <a:chExt cx="226" cy="681"/>
              </a:xfrm>
            </p:grpSpPr>
            <p:sp>
              <p:nvSpPr>
                <p:cNvPr id="317536" name="Freeform 96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37" name="Freeform 97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38" name="Group 98"/>
              <p:cNvGrpSpPr>
                <a:grpSpLocks/>
              </p:cNvGrpSpPr>
              <p:nvPr/>
            </p:nvGrpSpPr>
            <p:grpSpPr bwMode="auto">
              <a:xfrm>
                <a:off x="2381" y="2668"/>
                <a:ext cx="79" cy="215"/>
                <a:chOff x="688" y="1253"/>
                <a:chExt cx="226" cy="681"/>
              </a:xfrm>
            </p:grpSpPr>
            <p:sp>
              <p:nvSpPr>
                <p:cNvPr id="317539" name="Freeform 99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40" name="Freeform 100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41" name="Group 101"/>
              <p:cNvGrpSpPr>
                <a:grpSpLocks/>
              </p:cNvGrpSpPr>
              <p:nvPr/>
            </p:nvGrpSpPr>
            <p:grpSpPr bwMode="auto">
              <a:xfrm rot="10800000">
                <a:off x="2381" y="2929"/>
                <a:ext cx="79" cy="215"/>
                <a:chOff x="688" y="1253"/>
                <a:chExt cx="226" cy="681"/>
              </a:xfrm>
            </p:grpSpPr>
            <p:sp>
              <p:nvSpPr>
                <p:cNvPr id="317542" name="Freeform 102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43" name="Freeform 103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sp>
            <p:nvSpPr>
              <p:cNvPr id="317544" name="Text Box 104"/>
              <p:cNvSpPr txBox="1">
                <a:spLocks noChangeArrowheads="1"/>
              </p:cNvSpPr>
              <p:nvPr/>
            </p:nvSpPr>
            <p:spPr bwMode="auto">
              <a:xfrm>
                <a:off x="1247" y="3426"/>
                <a:ext cx="1180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1" hangingPunct="1">
                  <a:spcBef>
                    <a:spcPct val="50000"/>
                  </a:spcBef>
                </a:pPr>
                <a:r>
                  <a:rPr lang="en-GB" sz="1800">
                    <a:latin typeface="Comic Sans MS" charset="0"/>
                  </a:rPr>
                  <a:t>Bilayers</a:t>
                </a:r>
                <a:endParaRPr lang="en-US" sz="1800">
                  <a:latin typeface="Comic Sans MS" charset="0"/>
                </a:endParaRPr>
              </a:p>
            </p:txBody>
          </p:sp>
        </p:grpSp>
      </p:grpSp>
      <p:grpSp>
        <p:nvGrpSpPr>
          <p:cNvPr id="317545" name="Group 105"/>
          <p:cNvGrpSpPr>
            <a:grpSpLocks/>
          </p:cNvGrpSpPr>
          <p:nvPr/>
        </p:nvGrpSpPr>
        <p:grpSpPr bwMode="auto">
          <a:xfrm>
            <a:off x="2514600" y="3048000"/>
            <a:ext cx="5951538" cy="2828925"/>
            <a:chOff x="1762" y="2238"/>
            <a:chExt cx="3749" cy="1782"/>
          </a:xfrm>
        </p:grpSpPr>
        <p:grpSp>
          <p:nvGrpSpPr>
            <p:cNvPr id="317546" name="Group 106"/>
            <p:cNvGrpSpPr>
              <a:grpSpLocks/>
            </p:cNvGrpSpPr>
            <p:nvPr/>
          </p:nvGrpSpPr>
          <p:grpSpPr bwMode="auto">
            <a:xfrm>
              <a:off x="2925" y="2672"/>
              <a:ext cx="2586" cy="945"/>
              <a:chOff x="1882" y="1026"/>
              <a:chExt cx="2586" cy="945"/>
            </a:xfrm>
          </p:grpSpPr>
          <p:sp>
            <p:nvSpPr>
              <p:cNvPr id="317547" name="Freeform 107"/>
              <p:cNvSpPr>
                <a:spLocks/>
              </p:cNvSpPr>
              <p:nvPr/>
            </p:nvSpPr>
            <p:spPr bwMode="auto">
              <a:xfrm>
                <a:off x="2245" y="1298"/>
                <a:ext cx="2223" cy="67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26" y="136"/>
                  </a:cxn>
                  <a:cxn ang="0">
                    <a:pos x="1089" y="635"/>
                  </a:cxn>
                  <a:cxn ang="0">
                    <a:pos x="2223" y="363"/>
                  </a:cxn>
                </a:cxnLst>
                <a:rect l="0" t="0" r="r" b="b"/>
                <a:pathLst>
                  <a:path w="2223" h="673">
                    <a:moveTo>
                      <a:pt x="0" y="0"/>
                    </a:moveTo>
                    <a:cubicBezTo>
                      <a:pt x="272" y="15"/>
                      <a:pt x="545" y="30"/>
                      <a:pt x="726" y="136"/>
                    </a:cubicBezTo>
                    <a:cubicBezTo>
                      <a:pt x="907" y="242"/>
                      <a:pt x="840" y="597"/>
                      <a:pt x="1089" y="635"/>
                    </a:cubicBezTo>
                    <a:cubicBezTo>
                      <a:pt x="1338" y="673"/>
                      <a:pt x="1780" y="518"/>
                      <a:pt x="2223" y="363"/>
                    </a:cubicBezTo>
                  </a:path>
                </a:pathLst>
              </a:custGeom>
              <a:noFill/>
              <a:ln w="825500">
                <a:solidFill>
                  <a:srgbClr val="0000FF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17548" name="Oval 108"/>
              <p:cNvSpPr>
                <a:spLocks noChangeArrowheads="1"/>
              </p:cNvSpPr>
              <p:nvPr/>
            </p:nvSpPr>
            <p:spPr bwMode="auto">
              <a:xfrm>
                <a:off x="1882" y="1026"/>
                <a:ext cx="590" cy="54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grpSp>
            <p:nvGrpSpPr>
              <p:cNvPr id="317549" name="Group 109"/>
              <p:cNvGrpSpPr>
                <a:grpSpLocks/>
              </p:cNvGrpSpPr>
              <p:nvPr/>
            </p:nvGrpSpPr>
            <p:grpSpPr bwMode="auto">
              <a:xfrm>
                <a:off x="1882" y="1026"/>
                <a:ext cx="591" cy="545"/>
                <a:chOff x="67" y="1071"/>
                <a:chExt cx="1680" cy="1725"/>
              </a:xfrm>
            </p:grpSpPr>
            <p:grpSp>
              <p:nvGrpSpPr>
                <p:cNvPr id="317550" name="Group 110"/>
                <p:cNvGrpSpPr>
                  <a:grpSpLocks/>
                </p:cNvGrpSpPr>
                <p:nvPr/>
              </p:nvGrpSpPr>
              <p:grpSpPr bwMode="auto">
                <a:xfrm>
                  <a:off x="840" y="1071"/>
                  <a:ext cx="226" cy="681"/>
                  <a:chOff x="688" y="1253"/>
                  <a:chExt cx="226" cy="681"/>
                </a:xfrm>
              </p:grpSpPr>
              <p:sp>
                <p:nvSpPr>
                  <p:cNvPr id="317551" name="Freeform 111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52" name="Freeform 112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17553" name="Group 113"/>
                <p:cNvGrpSpPr>
                  <a:grpSpLocks/>
                </p:cNvGrpSpPr>
                <p:nvPr/>
              </p:nvGrpSpPr>
              <p:grpSpPr bwMode="auto">
                <a:xfrm rot="1800000">
                  <a:off x="1066" y="1161"/>
                  <a:ext cx="226" cy="681"/>
                  <a:chOff x="688" y="1253"/>
                  <a:chExt cx="226" cy="681"/>
                </a:xfrm>
              </p:grpSpPr>
              <p:sp>
                <p:nvSpPr>
                  <p:cNvPr id="317554" name="Freeform 114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55" name="Freeform 115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17556" name="Group 116"/>
                <p:cNvGrpSpPr>
                  <a:grpSpLocks/>
                </p:cNvGrpSpPr>
                <p:nvPr/>
              </p:nvGrpSpPr>
              <p:grpSpPr bwMode="auto">
                <a:xfrm rot="3600000">
                  <a:off x="1248" y="1343"/>
                  <a:ext cx="226" cy="681"/>
                  <a:chOff x="688" y="1253"/>
                  <a:chExt cx="226" cy="681"/>
                </a:xfrm>
              </p:grpSpPr>
              <p:sp>
                <p:nvSpPr>
                  <p:cNvPr id="317557" name="Freeform 117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58" name="Freeform 118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17559" name="Group 119"/>
                <p:cNvGrpSpPr>
                  <a:grpSpLocks/>
                </p:cNvGrpSpPr>
                <p:nvPr/>
              </p:nvGrpSpPr>
              <p:grpSpPr bwMode="auto">
                <a:xfrm rot="5400000">
                  <a:off x="1294" y="1569"/>
                  <a:ext cx="226" cy="681"/>
                  <a:chOff x="688" y="1253"/>
                  <a:chExt cx="226" cy="681"/>
                </a:xfrm>
              </p:grpSpPr>
              <p:sp>
                <p:nvSpPr>
                  <p:cNvPr id="317560" name="Freeform 120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61" name="Freeform 121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17562" name="Group 122"/>
                <p:cNvGrpSpPr>
                  <a:grpSpLocks/>
                </p:cNvGrpSpPr>
                <p:nvPr/>
              </p:nvGrpSpPr>
              <p:grpSpPr bwMode="auto">
                <a:xfrm rot="7200000">
                  <a:off x="1203" y="1841"/>
                  <a:ext cx="226" cy="681"/>
                  <a:chOff x="688" y="1253"/>
                  <a:chExt cx="226" cy="681"/>
                </a:xfrm>
              </p:grpSpPr>
              <p:sp>
                <p:nvSpPr>
                  <p:cNvPr id="317563" name="Freeform 123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64" name="Freeform 124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17565" name="Group 125"/>
                <p:cNvGrpSpPr>
                  <a:grpSpLocks/>
                </p:cNvGrpSpPr>
                <p:nvPr/>
              </p:nvGrpSpPr>
              <p:grpSpPr bwMode="auto">
                <a:xfrm rot="9000000">
                  <a:off x="1020" y="2024"/>
                  <a:ext cx="226" cy="681"/>
                  <a:chOff x="688" y="1253"/>
                  <a:chExt cx="226" cy="681"/>
                </a:xfrm>
              </p:grpSpPr>
              <p:sp>
                <p:nvSpPr>
                  <p:cNvPr id="317566" name="Freeform 126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67" name="Freeform 127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17568" name="Group 128"/>
                <p:cNvGrpSpPr>
                  <a:grpSpLocks/>
                </p:cNvGrpSpPr>
                <p:nvPr/>
              </p:nvGrpSpPr>
              <p:grpSpPr bwMode="auto">
                <a:xfrm rot="10800000">
                  <a:off x="794" y="2115"/>
                  <a:ext cx="226" cy="681"/>
                  <a:chOff x="688" y="1253"/>
                  <a:chExt cx="226" cy="681"/>
                </a:xfrm>
              </p:grpSpPr>
              <p:sp>
                <p:nvSpPr>
                  <p:cNvPr id="317569" name="Freeform 129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70" name="Freeform 130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17571" name="Group 131"/>
                <p:cNvGrpSpPr>
                  <a:grpSpLocks/>
                </p:cNvGrpSpPr>
                <p:nvPr/>
              </p:nvGrpSpPr>
              <p:grpSpPr bwMode="auto">
                <a:xfrm rot="12600000">
                  <a:off x="524" y="2023"/>
                  <a:ext cx="226" cy="681"/>
                  <a:chOff x="688" y="1253"/>
                  <a:chExt cx="226" cy="681"/>
                </a:xfrm>
              </p:grpSpPr>
              <p:sp>
                <p:nvSpPr>
                  <p:cNvPr id="317572" name="Freeform 132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73" name="Freeform 133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17574" name="Group 134"/>
                <p:cNvGrpSpPr>
                  <a:grpSpLocks/>
                </p:cNvGrpSpPr>
                <p:nvPr/>
              </p:nvGrpSpPr>
              <p:grpSpPr bwMode="auto">
                <a:xfrm rot="14400000">
                  <a:off x="342" y="1841"/>
                  <a:ext cx="226" cy="681"/>
                  <a:chOff x="688" y="1253"/>
                  <a:chExt cx="226" cy="681"/>
                </a:xfrm>
              </p:grpSpPr>
              <p:sp>
                <p:nvSpPr>
                  <p:cNvPr id="317575" name="Freeform 135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76" name="Freeform 136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17577" name="Group 137"/>
                <p:cNvGrpSpPr>
                  <a:grpSpLocks/>
                </p:cNvGrpSpPr>
                <p:nvPr/>
              </p:nvGrpSpPr>
              <p:grpSpPr bwMode="auto">
                <a:xfrm rot="16200000">
                  <a:off x="295" y="1615"/>
                  <a:ext cx="226" cy="681"/>
                  <a:chOff x="688" y="1253"/>
                  <a:chExt cx="226" cy="681"/>
                </a:xfrm>
              </p:grpSpPr>
              <p:sp>
                <p:nvSpPr>
                  <p:cNvPr id="317578" name="Freeform 138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79" name="Freeform 139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17580" name="Group 140"/>
                <p:cNvGrpSpPr>
                  <a:grpSpLocks/>
                </p:cNvGrpSpPr>
                <p:nvPr/>
              </p:nvGrpSpPr>
              <p:grpSpPr bwMode="auto">
                <a:xfrm rot="18000000">
                  <a:off x="386" y="1343"/>
                  <a:ext cx="226" cy="681"/>
                  <a:chOff x="688" y="1253"/>
                  <a:chExt cx="226" cy="681"/>
                </a:xfrm>
              </p:grpSpPr>
              <p:sp>
                <p:nvSpPr>
                  <p:cNvPr id="317581" name="Freeform 141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82" name="Freeform 142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17583" name="Group 143"/>
                <p:cNvGrpSpPr>
                  <a:grpSpLocks/>
                </p:cNvGrpSpPr>
                <p:nvPr/>
              </p:nvGrpSpPr>
              <p:grpSpPr bwMode="auto">
                <a:xfrm rot="19800000">
                  <a:off x="569" y="1160"/>
                  <a:ext cx="226" cy="681"/>
                  <a:chOff x="688" y="1253"/>
                  <a:chExt cx="226" cy="681"/>
                </a:xfrm>
              </p:grpSpPr>
              <p:sp>
                <p:nvSpPr>
                  <p:cNvPr id="317584" name="Freeform 144"/>
                  <p:cNvSpPr>
                    <a:spLocks/>
                  </p:cNvSpPr>
                  <p:nvPr/>
                </p:nvSpPr>
                <p:spPr bwMode="auto">
                  <a:xfrm>
                    <a:off x="703" y="1616"/>
                    <a:ext cx="151" cy="318"/>
                  </a:xfrm>
                  <a:custGeom>
                    <a:avLst/>
                    <a:gdLst/>
                    <a:ahLst/>
                    <a:cxnLst>
                      <a:cxn ang="0">
                        <a:pos x="136" y="318"/>
                      </a:cxn>
                      <a:cxn ang="0">
                        <a:pos x="0" y="181"/>
                      </a:cxn>
                      <a:cxn ang="0">
                        <a:pos x="136" y="136"/>
                      </a:cxn>
                      <a:cxn ang="0">
                        <a:pos x="90" y="0"/>
                      </a:cxn>
                    </a:cxnLst>
                    <a:rect l="0" t="0" r="r" b="b"/>
                    <a:pathLst>
                      <a:path w="151" h="318">
                        <a:moveTo>
                          <a:pt x="136" y="318"/>
                        </a:moveTo>
                        <a:cubicBezTo>
                          <a:pt x="68" y="264"/>
                          <a:pt x="0" y="211"/>
                          <a:pt x="0" y="181"/>
                        </a:cubicBezTo>
                        <a:cubicBezTo>
                          <a:pt x="0" y="151"/>
                          <a:pt x="121" y="166"/>
                          <a:pt x="136" y="136"/>
                        </a:cubicBezTo>
                        <a:cubicBezTo>
                          <a:pt x="151" y="106"/>
                          <a:pt x="98" y="30"/>
                          <a:pt x="90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FF0000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  <p:sp>
                <p:nvSpPr>
                  <p:cNvPr id="317585" name="Freeform 145"/>
                  <p:cNvSpPr>
                    <a:spLocks/>
                  </p:cNvSpPr>
                  <p:nvPr/>
                </p:nvSpPr>
                <p:spPr bwMode="auto">
                  <a:xfrm>
                    <a:off x="688" y="1253"/>
                    <a:ext cx="226" cy="363"/>
                  </a:xfrm>
                  <a:custGeom>
                    <a:avLst/>
                    <a:gdLst/>
                    <a:ahLst/>
                    <a:cxnLst>
                      <a:cxn ang="0">
                        <a:pos x="105" y="363"/>
                      </a:cxn>
                      <a:cxn ang="0">
                        <a:pos x="15" y="227"/>
                      </a:cxn>
                      <a:cxn ang="0">
                        <a:pos x="196" y="227"/>
                      </a:cxn>
                      <a:cxn ang="0">
                        <a:pos x="196" y="0"/>
                      </a:cxn>
                    </a:cxnLst>
                    <a:rect l="0" t="0" r="r" b="b"/>
                    <a:pathLst>
                      <a:path w="226" h="363">
                        <a:moveTo>
                          <a:pt x="105" y="363"/>
                        </a:moveTo>
                        <a:cubicBezTo>
                          <a:pt x="52" y="306"/>
                          <a:pt x="0" y="250"/>
                          <a:pt x="15" y="227"/>
                        </a:cubicBezTo>
                        <a:cubicBezTo>
                          <a:pt x="30" y="204"/>
                          <a:pt x="166" y="265"/>
                          <a:pt x="196" y="227"/>
                        </a:cubicBezTo>
                        <a:cubicBezTo>
                          <a:pt x="226" y="189"/>
                          <a:pt x="196" y="38"/>
                          <a:pt x="196" y="0"/>
                        </a:cubicBezTo>
                      </a:path>
                    </a:pathLst>
                  </a:custGeom>
                  <a:noFill/>
                  <a:ln w="31750">
                    <a:solidFill>
                      <a:srgbClr val="0000FF"/>
                    </a:solidFill>
                    <a:round/>
                    <a:headEnd/>
                    <a:tailEnd/>
                  </a:ln>
                  <a:effectLst/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endParaRPr lang="en-GB"/>
                  </a:p>
                </p:txBody>
              </p:sp>
            </p:grpSp>
          </p:grpSp>
        </p:grpSp>
        <p:sp>
          <p:nvSpPr>
            <p:cNvPr id="317586" name="Text Box 146"/>
            <p:cNvSpPr txBox="1">
              <a:spLocks noChangeArrowheads="1"/>
            </p:cNvSpPr>
            <p:nvPr/>
          </p:nvSpPr>
          <p:spPr bwMode="auto">
            <a:xfrm>
              <a:off x="2654" y="3443"/>
              <a:ext cx="1180" cy="5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1" hangingPunct="1">
                <a:spcBef>
                  <a:spcPct val="50000"/>
                </a:spcBef>
              </a:pPr>
              <a:r>
                <a:rPr lang="en-GB" sz="1800">
                  <a:latin typeface="Comic Sans MS" charset="0"/>
                </a:rPr>
                <a:t>Cylindrical (Wormlike) Micelles</a:t>
              </a:r>
              <a:endParaRPr lang="en-US" sz="1800">
                <a:latin typeface="Comic Sans MS" charset="0"/>
              </a:endParaRPr>
            </a:p>
          </p:txBody>
        </p:sp>
        <p:sp>
          <p:nvSpPr>
            <p:cNvPr id="317587" name="AutoShape 147"/>
            <p:cNvSpPr>
              <a:spLocks noChangeArrowheads="1"/>
            </p:cNvSpPr>
            <p:nvPr/>
          </p:nvSpPr>
          <p:spPr bwMode="auto">
            <a:xfrm rot="1563949">
              <a:off x="1762" y="2238"/>
              <a:ext cx="1180" cy="181"/>
            </a:xfrm>
            <a:prstGeom prst="rightArrow">
              <a:avLst>
                <a:gd name="adj1" fmla="val 50000"/>
                <a:gd name="adj2" fmla="val 162983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317588" name="Group 148"/>
          <p:cNvGrpSpPr>
            <a:grpSpLocks/>
          </p:cNvGrpSpPr>
          <p:nvPr/>
        </p:nvGrpSpPr>
        <p:grpSpPr bwMode="auto">
          <a:xfrm>
            <a:off x="1143000" y="2971800"/>
            <a:ext cx="1873250" cy="2946400"/>
            <a:chOff x="793" y="2069"/>
            <a:chExt cx="1180" cy="1856"/>
          </a:xfrm>
        </p:grpSpPr>
        <p:grpSp>
          <p:nvGrpSpPr>
            <p:cNvPr id="317589" name="Group 149"/>
            <p:cNvGrpSpPr>
              <a:grpSpLocks/>
            </p:cNvGrpSpPr>
            <p:nvPr/>
          </p:nvGrpSpPr>
          <p:grpSpPr bwMode="auto">
            <a:xfrm>
              <a:off x="1110" y="2886"/>
              <a:ext cx="591" cy="545"/>
              <a:chOff x="67" y="1071"/>
              <a:chExt cx="1680" cy="1725"/>
            </a:xfrm>
          </p:grpSpPr>
          <p:grpSp>
            <p:nvGrpSpPr>
              <p:cNvPr id="317590" name="Group 150"/>
              <p:cNvGrpSpPr>
                <a:grpSpLocks/>
              </p:cNvGrpSpPr>
              <p:nvPr/>
            </p:nvGrpSpPr>
            <p:grpSpPr bwMode="auto">
              <a:xfrm>
                <a:off x="840" y="1071"/>
                <a:ext cx="226" cy="681"/>
                <a:chOff x="688" y="1253"/>
                <a:chExt cx="226" cy="681"/>
              </a:xfrm>
            </p:grpSpPr>
            <p:sp>
              <p:nvSpPr>
                <p:cNvPr id="317591" name="Freeform 151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92" name="Freeform 152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93" name="Group 153"/>
              <p:cNvGrpSpPr>
                <a:grpSpLocks/>
              </p:cNvGrpSpPr>
              <p:nvPr/>
            </p:nvGrpSpPr>
            <p:grpSpPr bwMode="auto">
              <a:xfrm rot="1800000">
                <a:off x="1066" y="1161"/>
                <a:ext cx="226" cy="681"/>
                <a:chOff x="688" y="1253"/>
                <a:chExt cx="226" cy="681"/>
              </a:xfrm>
            </p:grpSpPr>
            <p:sp>
              <p:nvSpPr>
                <p:cNvPr id="317594" name="Freeform 154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95" name="Freeform 155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96" name="Group 156"/>
              <p:cNvGrpSpPr>
                <a:grpSpLocks/>
              </p:cNvGrpSpPr>
              <p:nvPr/>
            </p:nvGrpSpPr>
            <p:grpSpPr bwMode="auto">
              <a:xfrm rot="3600000">
                <a:off x="1248" y="1343"/>
                <a:ext cx="226" cy="681"/>
                <a:chOff x="688" y="1253"/>
                <a:chExt cx="226" cy="681"/>
              </a:xfrm>
            </p:grpSpPr>
            <p:sp>
              <p:nvSpPr>
                <p:cNvPr id="317597" name="Freeform 157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598" name="Freeform 158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599" name="Group 159"/>
              <p:cNvGrpSpPr>
                <a:grpSpLocks/>
              </p:cNvGrpSpPr>
              <p:nvPr/>
            </p:nvGrpSpPr>
            <p:grpSpPr bwMode="auto">
              <a:xfrm rot="5400000">
                <a:off x="1294" y="1569"/>
                <a:ext cx="226" cy="681"/>
                <a:chOff x="688" y="1253"/>
                <a:chExt cx="226" cy="681"/>
              </a:xfrm>
            </p:grpSpPr>
            <p:sp>
              <p:nvSpPr>
                <p:cNvPr id="317600" name="Freeform 160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601" name="Freeform 161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602" name="Group 162"/>
              <p:cNvGrpSpPr>
                <a:grpSpLocks/>
              </p:cNvGrpSpPr>
              <p:nvPr/>
            </p:nvGrpSpPr>
            <p:grpSpPr bwMode="auto">
              <a:xfrm rot="7200000">
                <a:off x="1203" y="1841"/>
                <a:ext cx="226" cy="681"/>
                <a:chOff x="688" y="1253"/>
                <a:chExt cx="226" cy="681"/>
              </a:xfrm>
            </p:grpSpPr>
            <p:sp>
              <p:nvSpPr>
                <p:cNvPr id="317603" name="Freeform 163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604" name="Freeform 164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605" name="Group 165"/>
              <p:cNvGrpSpPr>
                <a:grpSpLocks/>
              </p:cNvGrpSpPr>
              <p:nvPr/>
            </p:nvGrpSpPr>
            <p:grpSpPr bwMode="auto">
              <a:xfrm rot="9000000">
                <a:off x="1020" y="2024"/>
                <a:ext cx="226" cy="681"/>
                <a:chOff x="688" y="1253"/>
                <a:chExt cx="226" cy="681"/>
              </a:xfrm>
            </p:grpSpPr>
            <p:sp>
              <p:nvSpPr>
                <p:cNvPr id="317606" name="Freeform 166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607" name="Freeform 167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608" name="Group 168"/>
              <p:cNvGrpSpPr>
                <a:grpSpLocks/>
              </p:cNvGrpSpPr>
              <p:nvPr/>
            </p:nvGrpSpPr>
            <p:grpSpPr bwMode="auto">
              <a:xfrm rot="10800000">
                <a:off x="794" y="2115"/>
                <a:ext cx="226" cy="681"/>
                <a:chOff x="688" y="1253"/>
                <a:chExt cx="226" cy="681"/>
              </a:xfrm>
            </p:grpSpPr>
            <p:sp>
              <p:nvSpPr>
                <p:cNvPr id="317609" name="Freeform 169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610" name="Freeform 170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611" name="Group 171"/>
              <p:cNvGrpSpPr>
                <a:grpSpLocks/>
              </p:cNvGrpSpPr>
              <p:nvPr/>
            </p:nvGrpSpPr>
            <p:grpSpPr bwMode="auto">
              <a:xfrm rot="12600000">
                <a:off x="524" y="2023"/>
                <a:ext cx="226" cy="681"/>
                <a:chOff x="688" y="1253"/>
                <a:chExt cx="226" cy="681"/>
              </a:xfrm>
            </p:grpSpPr>
            <p:sp>
              <p:nvSpPr>
                <p:cNvPr id="317612" name="Freeform 172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613" name="Freeform 173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614" name="Group 174"/>
              <p:cNvGrpSpPr>
                <a:grpSpLocks/>
              </p:cNvGrpSpPr>
              <p:nvPr/>
            </p:nvGrpSpPr>
            <p:grpSpPr bwMode="auto">
              <a:xfrm rot="14400000">
                <a:off x="342" y="1841"/>
                <a:ext cx="226" cy="681"/>
                <a:chOff x="688" y="1253"/>
                <a:chExt cx="226" cy="681"/>
              </a:xfrm>
            </p:grpSpPr>
            <p:sp>
              <p:nvSpPr>
                <p:cNvPr id="317615" name="Freeform 175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616" name="Freeform 176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617" name="Group 177"/>
              <p:cNvGrpSpPr>
                <a:grpSpLocks/>
              </p:cNvGrpSpPr>
              <p:nvPr/>
            </p:nvGrpSpPr>
            <p:grpSpPr bwMode="auto">
              <a:xfrm rot="16200000">
                <a:off x="295" y="1615"/>
                <a:ext cx="226" cy="681"/>
                <a:chOff x="688" y="1253"/>
                <a:chExt cx="226" cy="681"/>
              </a:xfrm>
            </p:grpSpPr>
            <p:sp>
              <p:nvSpPr>
                <p:cNvPr id="317618" name="Freeform 178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619" name="Freeform 179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620" name="Group 180"/>
              <p:cNvGrpSpPr>
                <a:grpSpLocks/>
              </p:cNvGrpSpPr>
              <p:nvPr/>
            </p:nvGrpSpPr>
            <p:grpSpPr bwMode="auto">
              <a:xfrm rot="18000000">
                <a:off x="386" y="1343"/>
                <a:ext cx="226" cy="681"/>
                <a:chOff x="688" y="1253"/>
                <a:chExt cx="226" cy="681"/>
              </a:xfrm>
            </p:grpSpPr>
            <p:sp>
              <p:nvSpPr>
                <p:cNvPr id="317621" name="Freeform 181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622" name="Freeform 182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17623" name="Group 183"/>
              <p:cNvGrpSpPr>
                <a:grpSpLocks/>
              </p:cNvGrpSpPr>
              <p:nvPr/>
            </p:nvGrpSpPr>
            <p:grpSpPr bwMode="auto">
              <a:xfrm rot="19800000">
                <a:off x="569" y="1160"/>
                <a:ext cx="226" cy="681"/>
                <a:chOff x="688" y="1253"/>
                <a:chExt cx="226" cy="681"/>
              </a:xfrm>
            </p:grpSpPr>
            <p:sp>
              <p:nvSpPr>
                <p:cNvPr id="317624" name="Freeform 184"/>
                <p:cNvSpPr>
                  <a:spLocks/>
                </p:cNvSpPr>
                <p:nvPr/>
              </p:nvSpPr>
              <p:spPr bwMode="auto">
                <a:xfrm>
                  <a:off x="703" y="1616"/>
                  <a:ext cx="151" cy="318"/>
                </a:xfrm>
                <a:custGeom>
                  <a:avLst/>
                  <a:gdLst/>
                  <a:ahLst/>
                  <a:cxnLst>
                    <a:cxn ang="0">
                      <a:pos x="136" y="318"/>
                    </a:cxn>
                    <a:cxn ang="0">
                      <a:pos x="0" y="181"/>
                    </a:cxn>
                    <a:cxn ang="0">
                      <a:pos x="136" y="136"/>
                    </a:cxn>
                    <a:cxn ang="0">
                      <a:pos x="90" y="0"/>
                    </a:cxn>
                  </a:cxnLst>
                  <a:rect l="0" t="0" r="r" b="b"/>
                  <a:pathLst>
                    <a:path w="151" h="318">
                      <a:moveTo>
                        <a:pt x="136" y="318"/>
                      </a:moveTo>
                      <a:cubicBezTo>
                        <a:pt x="68" y="264"/>
                        <a:pt x="0" y="211"/>
                        <a:pt x="0" y="181"/>
                      </a:cubicBezTo>
                      <a:cubicBezTo>
                        <a:pt x="0" y="151"/>
                        <a:pt x="121" y="166"/>
                        <a:pt x="136" y="136"/>
                      </a:cubicBezTo>
                      <a:cubicBezTo>
                        <a:pt x="151" y="106"/>
                        <a:pt x="98" y="30"/>
                        <a:pt x="90" y="0"/>
                      </a:cubicBezTo>
                    </a:path>
                  </a:pathLst>
                </a:custGeom>
                <a:noFill/>
                <a:ln w="31750">
                  <a:solidFill>
                    <a:srgbClr val="FF0000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7625" name="Freeform 185"/>
                <p:cNvSpPr>
                  <a:spLocks/>
                </p:cNvSpPr>
                <p:nvPr/>
              </p:nvSpPr>
              <p:spPr bwMode="auto">
                <a:xfrm>
                  <a:off x="688" y="1253"/>
                  <a:ext cx="226" cy="363"/>
                </a:xfrm>
                <a:custGeom>
                  <a:avLst/>
                  <a:gdLst/>
                  <a:ahLst/>
                  <a:cxnLst>
                    <a:cxn ang="0">
                      <a:pos x="105" y="363"/>
                    </a:cxn>
                    <a:cxn ang="0">
                      <a:pos x="15" y="227"/>
                    </a:cxn>
                    <a:cxn ang="0">
                      <a:pos x="196" y="227"/>
                    </a:cxn>
                    <a:cxn ang="0">
                      <a:pos x="196" y="0"/>
                    </a:cxn>
                  </a:cxnLst>
                  <a:rect l="0" t="0" r="r" b="b"/>
                  <a:pathLst>
                    <a:path w="226" h="363">
                      <a:moveTo>
                        <a:pt x="105" y="363"/>
                      </a:moveTo>
                      <a:cubicBezTo>
                        <a:pt x="52" y="306"/>
                        <a:pt x="0" y="250"/>
                        <a:pt x="15" y="227"/>
                      </a:cubicBezTo>
                      <a:cubicBezTo>
                        <a:pt x="30" y="204"/>
                        <a:pt x="166" y="265"/>
                        <a:pt x="196" y="227"/>
                      </a:cubicBezTo>
                      <a:cubicBezTo>
                        <a:pt x="226" y="189"/>
                        <a:pt x="196" y="38"/>
                        <a:pt x="196" y="0"/>
                      </a:cubicBezTo>
                    </a:path>
                  </a:pathLst>
                </a:custGeom>
                <a:noFill/>
                <a:ln w="31750">
                  <a:solidFill>
                    <a:srgbClr val="0000FF"/>
                  </a:solidFill>
                  <a:round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</p:grpSp>
        <p:sp>
          <p:nvSpPr>
            <p:cNvPr id="317626" name="Oval 186"/>
            <p:cNvSpPr>
              <a:spLocks noChangeArrowheads="1"/>
            </p:cNvSpPr>
            <p:nvPr/>
          </p:nvSpPr>
          <p:spPr bwMode="auto">
            <a:xfrm>
              <a:off x="1111" y="2886"/>
              <a:ext cx="590" cy="545"/>
            </a:xfrm>
            <a:prstGeom prst="ellipse">
              <a:avLst/>
            </a:prstGeom>
            <a:solidFill>
              <a:srgbClr val="0000FF">
                <a:alpha val="10001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7627" name="Text Box 187"/>
            <p:cNvSpPr txBox="1">
              <a:spLocks noChangeArrowheads="1"/>
            </p:cNvSpPr>
            <p:nvPr/>
          </p:nvSpPr>
          <p:spPr bwMode="auto">
            <a:xfrm>
              <a:off x="793" y="3521"/>
              <a:ext cx="1180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1" hangingPunct="1">
                <a:spcBef>
                  <a:spcPct val="50000"/>
                </a:spcBef>
              </a:pPr>
              <a:r>
                <a:rPr lang="en-GB" sz="1800">
                  <a:latin typeface="Comic Sans MS" charset="0"/>
                </a:rPr>
                <a:t>Spherical Micelles</a:t>
              </a:r>
              <a:endParaRPr lang="en-US" sz="1800">
                <a:latin typeface="Comic Sans MS" charset="0"/>
              </a:endParaRPr>
            </a:p>
          </p:txBody>
        </p:sp>
        <p:sp>
          <p:nvSpPr>
            <p:cNvPr id="317628" name="AutoShape 188"/>
            <p:cNvSpPr>
              <a:spLocks noChangeArrowheads="1"/>
            </p:cNvSpPr>
            <p:nvPr/>
          </p:nvSpPr>
          <p:spPr bwMode="auto">
            <a:xfrm rot="4863775">
              <a:off x="985" y="2286"/>
              <a:ext cx="615" cy="181"/>
            </a:xfrm>
            <a:prstGeom prst="rightArrow">
              <a:avLst>
                <a:gd name="adj1" fmla="val 50000"/>
                <a:gd name="adj2" fmla="val 84945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317629" name="Group 189"/>
          <p:cNvGrpSpPr>
            <a:grpSpLocks/>
          </p:cNvGrpSpPr>
          <p:nvPr/>
        </p:nvGrpSpPr>
        <p:grpSpPr bwMode="auto">
          <a:xfrm rot="5400000">
            <a:off x="1511301" y="944562"/>
            <a:ext cx="323850" cy="1260475"/>
            <a:chOff x="688" y="1253"/>
            <a:chExt cx="226" cy="681"/>
          </a:xfrm>
        </p:grpSpPr>
        <p:sp>
          <p:nvSpPr>
            <p:cNvPr id="317630" name="Freeform 190"/>
            <p:cNvSpPr>
              <a:spLocks/>
            </p:cNvSpPr>
            <p:nvPr/>
          </p:nvSpPr>
          <p:spPr bwMode="auto">
            <a:xfrm>
              <a:off x="703" y="1616"/>
              <a:ext cx="151" cy="318"/>
            </a:xfrm>
            <a:custGeom>
              <a:avLst/>
              <a:gdLst/>
              <a:ahLst/>
              <a:cxnLst>
                <a:cxn ang="0">
                  <a:pos x="136" y="318"/>
                </a:cxn>
                <a:cxn ang="0">
                  <a:pos x="0" y="181"/>
                </a:cxn>
                <a:cxn ang="0">
                  <a:pos x="136" y="136"/>
                </a:cxn>
                <a:cxn ang="0">
                  <a:pos x="90" y="0"/>
                </a:cxn>
              </a:cxnLst>
              <a:rect l="0" t="0" r="r" b="b"/>
              <a:pathLst>
                <a:path w="151" h="318">
                  <a:moveTo>
                    <a:pt x="136" y="318"/>
                  </a:moveTo>
                  <a:cubicBezTo>
                    <a:pt x="68" y="264"/>
                    <a:pt x="0" y="211"/>
                    <a:pt x="0" y="181"/>
                  </a:cubicBezTo>
                  <a:cubicBezTo>
                    <a:pt x="0" y="151"/>
                    <a:pt x="121" y="166"/>
                    <a:pt x="136" y="136"/>
                  </a:cubicBezTo>
                  <a:cubicBezTo>
                    <a:pt x="151" y="106"/>
                    <a:pt x="98" y="30"/>
                    <a:pt x="90" y="0"/>
                  </a:cubicBezTo>
                </a:path>
              </a:pathLst>
            </a:custGeom>
            <a:noFill/>
            <a:ln w="31750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7631" name="Freeform 191"/>
            <p:cNvSpPr>
              <a:spLocks/>
            </p:cNvSpPr>
            <p:nvPr/>
          </p:nvSpPr>
          <p:spPr bwMode="auto">
            <a:xfrm>
              <a:off x="688" y="1253"/>
              <a:ext cx="226" cy="363"/>
            </a:xfrm>
            <a:custGeom>
              <a:avLst/>
              <a:gdLst/>
              <a:ahLst/>
              <a:cxnLst>
                <a:cxn ang="0">
                  <a:pos x="105" y="363"/>
                </a:cxn>
                <a:cxn ang="0">
                  <a:pos x="15" y="227"/>
                </a:cxn>
                <a:cxn ang="0">
                  <a:pos x="196" y="227"/>
                </a:cxn>
                <a:cxn ang="0">
                  <a:pos x="196" y="0"/>
                </a:cxn>
              </a:cxnLst>
              <a:rect l="0" t="0" r="r" b="b"/>
              <a:pathLst>
                <a:path w="226" h="363">
                  <a:moveTo>
                    <a:pt x="105" y="363"/>
                  </a:moveTo>
                  <a:cubicBezTo>
                    <a:pt x="52" y="306"/>
                    <a:pt x="0" y="250"/>
                    <a:pt x="15" y="227"/>
                  </a:cubicBezTo>
                  <a:cubicBezTo>
                    <a:pt x="30" y="204"/>
                    <a:pt x="166" y="265"/>
                    <a:pt x="196" y="227"/>
                  </a:cubicBezTo>
                  <a:cubicBezTo>
                    <a:pt x="226" y="189"/>
                    <a:pt x="196" y="38"/>
                    <a:pt x="196" y="0"/>
                  </a:cubicBezTo>
                </a:path>
              </a:pathLst>
            </a:custGeom>
            <a:noFill/>
            <a:ln w="31750">
              <a:solidFill>
                <a:srgbClr val="0000FF"/>
              </a:solidFill>
              <a:round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317632" name="Text Box 192"/>
          <p:cNvSpPr txBox="1">
            <a:spLocks noChangeArrowheads="1"/>
          </p:cNvSpPr>
          <p:nvPr/>
        </p:nvSpPr>
        <p:spPr bwMode="auto">
          <a:xfrm>
            <a:off x="827088" y="1989138"/>
            <a:ext cx="1873250" cy="915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lang="en-GB" sz="1800">
                <a:solidFill>
                  <a:srgbClr val="FF0000"/>
                </a:solidFill>
                <a:latin typeface="Comic Sans MS" charset="0"/>
              </a:rPr>
              <a:t>Hydrophobic</a:t>
            </a:r>
            <a:r>
              <a:rPr lang="en-GB" sz="1800">
                <a:latin typeface="Comic Sans MS" charset="0"/>
              </a:rPr>
              <a:t>-</a:t>
            </a:r>
            <a:r>
              <a:rPr lang="en-GB" sz="1800">
                <a:solidFill>
                  <a:srgbClr val="3333CC"/>
                </a:solidFill>
                <a:latin typeface="Comic Sans MS" charset="0"/>
              </a:rPr>
              <a:t>Hydrophilic</a:t>
            </a:r>
            <a:r>
              <a:rPr lang="en-GB" sz="1800">
                <a:latin typeface="Comic Sans MS" charset="0"/>
              </a:rPr>
              <a:t> molecule</a:t>
            </a:r>
            <a:endParaRPr lang="en-US" sz="1800">
              <a:latin typeface="Comic Sans MS" charset="0"/>
            </a:endParaRPr>
          </a:p>
        </p:txBody>
      </p:sp>
      <p:sp>
        <p:nvSpPr>
          <p:cNvPr id="317633" name="Text Box 193"/>
          <p:cNvSpPr txBox="1">
            <a:spLocks noChangeArrowheads="1"/>
          </p:cNvSpPr>
          <p:nvPr/>
        </p:nvSpPr>
        <p:spPr bwMode="auto">
          <a:xfrm>
            <a:off x="8289925" y="5715000"/>
            <a:ext cx="1616075" cy="51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400" dirty="0"/>
              <a:t>Slide courtesy of M R Tomlinson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4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906000" cy="1143000"/>
          </a:xfrm>
        </p:spPr>
        <p:txBody>
          <a:bodyPr/>
          <a:lstStyle/>
          <a:p>
            <a:r>
              <a:rPr lang="en-GB" sz="4000" dirty="0"/>
              <a:t>Cylindrical/spherical micelles? </a:t>
            </a:r>
            <a:r>
              <a:rPr lang="en-GB" sz="4000" dirty="0" err="1"/>
              <a:t>Bilayers</a:t>
            </a:r>
            <a:r>
              <a:rPr lang="en-GB" sz="4000" dirty="0"/>
              <a:t>?</a:t>
            </a:r>
          </a:p>
        </p:txBody>
      </p:sp>
      <p:sp>
        <p:nvSpPr>
          <p:cNvPr id="343046" name="Freeform 6"/>
          <p:cNvSpPr>
            <a:spLocks/>
          </p:cNvSpPr>
          <p:nvPr/>
        </p:nvSpPr>
        <p:spPr bwMode="auto">
          <a:xfrm>
            <a:off x="914400" y="1143000"/>
            <a:ext cx="876300" cy="1371600"/>
          </a:xfrm>
          <a:custGeom>
            <a:avLst/>
            <a:gdLst/>
            <a:ahLst/>
            <a:cxnLst>
              <a:cxn ang="0">
                <a:pos x="0" y="864"/>
              </a:cxn>
              <a:cxn ang="0">
                <a:pos x="96" y="816"/>
              </a:cxn>
              <a:cxn ang="0">
                <a:pos x="48" y="720"/>
              </a:cxn>
              <a:cxn ang="0">
                <a:pos x="192" y="672"/>
              </a:cxn>
              <a:cxn ang="0">
                <a:pos x="144" y="528"/>
              </a:cxn>
              <a:cxn ang="0">
                <a:pos x="288" y="480"/>
              </a:cxn>
              <a:cxn ang="0">
                <a:pos x="288" y="336"/>
              </a:cxn>
              <a:cxn ang="0">
                <a:pos x="384" y="288"/>
              </a:cxn>
              <a:cxn ang="0">
                <a:pos x="384" y="192"/>
              </a:cxn>
              <a:cxn ang="0">
                <a:pos x="528" y="144"/>
              </a:cxn>
              <a:cxn ang="0">
                <a:pos x="528" y="0"/>
              </a:cxn>
            </a:cxnLst>
            <a:rect l="0" t="0" r="r" b="b"/>
            <a:pathLst>
              <a:path w="552" h="864">
                <a:moveTo>
                  <a:pt x="0" y="864"/>
                </a:moveTo>
                <a:cubicBezTo>
                  <a:pt x="44" y="852"/>
                  <a:pt x="88" y="840"/>
                  <a:pt x="96" y="816"/>
                </a:cubicBezTo>
                <a:cubicBezTo>
                  <a:pt x="104" y="792"/>
                  <a:pt x="32" y="744"/>
                  <a:pt x="48" y="720"/>
                </a:cubicBezTo>
                <a:cubicBezTo>
                  <a:pt x="64" y="696"/>
                  <a:pt x="176" y="704"/>
                  <a:pt x="192" y="672"/>
                </a:cubicBezTo>
                <a:cubicBezTo>
                  <a:pt x="208" y="640"/>
                  <a:pt x="128" y="560"/>
                  <a:pt x="144" y="528"/>
                </a:cubicBezTo>
                <a:cubicBezTo>
                  <a:pt x="160" y="496"/>
                  <a:pt x="264" y="512"/>
                  <a:pt x="288" y="480"/>
                </a:cubicBezTo>
                <a:cubicBezTo>
                  <a:pt x="312" y="448"/>
                  <a:pt x="272" y="368"/>
                  <a:pt x="288" y="336"/>
                </a:cubicBezTo>
                <a:cubicBezTo>
                  <a:pt x="304" y="304"/>
                  <a:pt x="368" y="312"/>
                  <a:pt x="384" y="288"/>
                </a:cubicBezTo>
                <a:cubicBezTo>
                  <a:pt x="400" y="264"/>
                  <a:pt x="360" y="216"/>
                  <a:pt x="384" y="192"/>
                </a:cubicBezTo>
                <a:cubicBezTo>
                  <a:pt x="408" y="168"/>
                  <a:pt x="504" y="176"/>
                  <a:pt x="528" y="144"/>
                </a:cubicBezTo>
                <a:cubicBezTo>
                  <a:pt x="552" y="112"/>
                  <a:pt x="540" y="56"/>
                  <a:pt x="528" y="0"/>
                </a:cubicBezTo>
              </a:path>
            </a:pathLst>
          </a:custGeom>
          <a:noFill/>
          <a:ln w="63500">
            <a:solidFill>
              <a:srgbClr val="339966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43047" name="Text Box 7"/>
          <p:cNvSpPr txBox="1">
            <a:spLocks noChangeArrowheads="1"/>
          </p:cNvSpPr>
          <p:nvPr/>
        </p:nvSpPr>
        <p:spPr bwMode="auto">
          <a:xfrm>
            <a:off x="1431925" y="1647825"/>
            <a:ext cx="3540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GB" i="1"/>
              <a:t>l</a:t>
            </a:r>
            <a:r>
              <a:rPr lang="en-GB" baseline="-25000"/>
              <a:t>c</a:t>
            </a:r>
            <a:endParaRPr lang="en-GB"/>
          </a:p>
        </p:txBody>
      </p:sp>
      <p:sp>
        <p:nvSpPr>
          <p:cNvPr id="343045" name="Oval 5"/>
          <p:cNvSpPr>
            <a:spLocks noChangeArrowheads="1"/>
          </p:cNvSpPr>
          <p:nvPr/>
        </p:nvSpPr>
        <p:spPr bwMode="auto">
          <a:xfrm>
            <a:off x="533400" y="2438400"/>
            <a:ext cx="533400" cy="533400"/>
          </a:xfrm>
          <a:prstGeom prst="ellipse">
            <a:avLst/>
          </a:prstGeom>
          <a:solidFill>
            <a:srgbClr val="FF0000"/>
          </a:solidFill>
          <a:ln w="9525">
            <a:noFill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43050" name="Text Box 10"/>
          <p:cNvSpPr txBox="1">
            <a:spLocks noChangeArrowheads="1"/>
          </p:cNvSpPr>
          <p:nvPr/>
        </p:nvSpPr>
        <p:spPr bwMode="auto">
          <a:xfrm>
            <a:off x="365125" y="2790825"/>
            <a:ext cx="4667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GB" i="1"/>
              <a:t>a</a:t>
            </a:r>
            <a:r>
              <a:rPr lang="en-GB" baseline="-25000"/>
              <a:t>0</a:t>
            </a:r>
            <a:endParaRPr lang="en-GB"/>
          </a:p>
        </p:txBody>
      </p:sp>
      <p:sp>
        <p:nvSpPr>
          <p:cNvPr id="343051" name="Text Box 11"/>
          <p:cNvSpPr txBox="1">
            <a:spLocks noChangeArrowheads="1"/>
          </p:cNvSpPr>
          <p:nvPr/>
        </p:nvSpPr>
        <p:spPr bwMode="auto">
          <a:xfrm>
            <a:off x="2135022" y="990600"/>
            <a:ext cx="7770978" cy="2123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GB" dirty="0" err="1">
                <a:solidFill>
                  <a:srgbClr val="FF0000"/>
                </a:solidFill>
              </a:rPr>
              <a:t>Amphiphile</a:t>
            </a:r>
            <a:r>
              <a:rPr lang="en-GB" dirty="0">
                <a:solidFill>
                  <a:srgbClr val="FF0000"/>
                </a:solidFill>
              </a:rPr>
              <a:t> geometry:</a:t>
            </a:r>
          </a:p>
          <a:p>
            <a:r>
              <a:rPr lang="en-GB" dirty="0"/>
              <a:t>Maximum/stretched length of alkyl chain, </a:t>
            </a:r>
            <a:r>
              <a:rPr lang="en-GB" i="1" dirty="0" err="1"/>
              <a:t>l</a:t>
            </a:r>
            <a:r>
              <a:rPr lang="en-GB" baseline="-25000" dirty="0" err="1"/>
              <a:t>c</a:t>
            </a:r>
            <a:endParaRPr lang="en-GB" dirty="0"/>
          </a:p>
          <a:p>
            <a:r>
              <a:rPr lang="en-GB" dirty="0"/>
              <a:t>Area of head group </a:t>
            </a:r>
            <a:r>
              <a:rPr lang="en-GB" i="1" dirty="0"/>
              <a:t>a</a:t>
            </a:r>
            <a:r>
              <a:rPr lang="en-GB" baseline="-25000" dirty="0"/>
              <a:t>0</a:t>
            </a:r>
          </a:p>
          <a:p>
            <a:r>
              <a:rPr lang="en-GB" dirty="0"/>
              <a:t>Hydrophobic </a:t>
            </a:r>
            <a:r>
              <a:rPr lang="en-GB"/>
              <a:t>(hydrocarbon) </a:t>
            </a:r>
            <a:r>
              <a:rPr lang="en-GB" dirty="0"/>
              <a:t>volume </a:t>
            </a:r>
            <a:r>
              <a:rPr lang="en-GB" dirty="0" err="1"/>
              <a:t>v</a:t>
            </a:r>
            <a:r>
              <a:rPr lang="en-GB" dirty="0"/>
              <a:t> (shaded)</a:t>
            </a:r>
          </a:p>
          <a:p>
            <a:endParaRPr lang="en-GB" sz="1200" dirty="0"/>
          </a:p>
          <a:p>
            <a:r>
              <a:rPr lang="en-GB" dirty="0"/>
              <a:t>Note: a</a:t>
            </a:r>
            <a:r>
              <a:rPr lang="en-GB" baseline="-25000" dirty="0"/>
              <a:t>0</a:t>
            </a:r>
            <a:r>
              <a:rPr lang="en-GB" dirty="0"/>
              <a:t> is not purely geometric for charged head group</a:t>
            </a:r>
            <a:endParaRPr lang="en-GB" baseline="-25000" dirty="0"/>
          </a:p>
        </p:txBody>
      </p:sp>
      <p:sp>
        <p:nvSpPr>
          <p:cNvPr id="15" name="Freeform 14"/>
          <p:cNvSpPr/>
          <p:nvPr/>
        </p:nvSpPr>
        <p:spPr bwMode="auto">
          <a:xfrm>
            <a:off x="877268" y="1059487"/>
            <a:ext cx="1051931" cy="1480005"/>
          </a:xfrm>
          <a:custGeom>
            <a:avLst/>
            <a:gdLst>
              <a:gd name="connsiteX0" fmla="*/ 51627 w 1051931"/>
              <a:gd name="connsiteY0" fmla="*/ 1445420 h 1480005"/>
              <a:gd name="connsiteX1" fmla="*/ 41302 w 1051931"/>
              <a:gd name="connsiteY1" fmla="*/ 1404122 h 1480005"/>
              <a:gd name="connsiteX2" fmla="*/ 30976 w 1051931"/>
              <a:gd name="connsiteY2" fmla="*/ 1352500 h 1480005"/>
              <a:gd name="connsiteX3" fmla="*/ 10325 w 1051931"/>
              <a:gd name="connsiteY3" fmla="*/ 1311202 h 1480005"/>
              <a:gd name="connsiteX4" fmla="*/ 0 w 1051931"/>
              <a:gd name="connsiteY4" fmla="*/ 1280229 h 1480005"/>
              <a:gd name="connsiteX5" fmla="*/ 10325 w 1051931"/>
              <a:gd name="connsiteY5" fmla="*/ 970496 h 1480005"/>
              <a:gd name="connsiteX6" fmla="*/ 30976 w 1051931"/>
              <a:gd name="connsiteY6" fmla="*/ 908549 h 1480005"/>
              <a:gd name="connsiteX7" fmla="*/ 51627 w 1051931"/>
              <a:gd name="connsiteY7" fmla="*/ 836278 h 1480005"/>
              <a:gd name="connsiteX8" fmla="*/ 72278 w 1051931"/>
              <a:gd name="connsiteY8" fmla="*/ 794981 h 1480005"/>
              <a:gd name="connsiteX9" fmla="*/ 103255 w 1051931"/>
              <a:gd name="connsiteY9" fmla="*/ 691736 h 1480005"/>
              <a:gd name="connsiteX10" fmla="*/ 134231 w 1051931"/>
              <a:gd name="connsiteY10" fmla="*/ 660763 h 1480005"/>
              <a:gd name="connsiteX11" fmla="*/ 144557 w 1051931"/>
              <a:gd name="connsiteY11" fmla="*/ 629790 h 1480005"/>
              <a:gd name="connsiteX12" fmla="*/ 206509 w 1051931"/>
              <a:gd name="connsiteY12" fmla="*/ 578168 h 1480005"/>
              <a:gd name="connsiteX13" fmla="*/ 258137 w 1051931"/>
              <a:gd name="connsiteY13" fmla="*/ 516221 h 1480005"/>
              <a:gd name="connsiteX14" fmla="*/ 289113 w 1051931"/>
              <a:gd name="connsiteY14" fmla="*/ 495572 h 1480005"/>
              <a:gd name="connsiteX15" fmla="*/ 320090 w 1051931"/>
              <a:gd name="connsiteY15" fmla="*/ 454275 h 1480005"/>
              <a:gd name="connsiteX16" fmla="*/ 351066 w 1051931"/>
              <a:gd name="connsiteY16" fmla="*/ 423301 h 1480005"/>
              <a:gd name="connsiteX17" fmla="*/ 371717 w 1051931"/>
              <a:gd name="connsiteY17" fmla="*/ 392328 h 1480005"/>
              <a:gd name="connsiteX18" fmla="*/ 402693 w 1051931"/>
              <a:gd name="connsiteY18" fmla="*/ 361355 h 1480005"/>
              <a:gd name="connsiteX19" fmla="*/ 443995 w 1051931"/>
              <a:gd name="connsiteY19" fmla="*/ 299408 h 1480005"/>
              <a:gd name="connsiteX20" fmla="*/ 464646 w 1051931"/>
              <a:gd name="connsiteY20" fmla="*/ 237462 h 1480005"/>
              <a:gd name="connsiteX21" fmla="*/ 495623 w 1051931"/>
              <a:gd name="connsiteY21" fmla="*/ 216813 h 1480005"/>
              <a:gd name="connsiteX22" fmla="*/ 557576 w 1051931"/>
              <a:gd name="connsiteY22" fmla="*/ 165191 h 1480005"/>
              <a:gd name="connsiteX23" fmla="*/ 609203 w 1051931"/>
              <a:gd name="connsiteY23" fmla="*/ 123893 h 1480005"/>
              <a:gd name="connsiteX24" fmla="*/ 629854 w 1051931"/>
              <a:gd name="connsiteY24" fmla="*/ 92920 h 1480005"/>
              <a:gd name="connsiteX25" fmla="*/ 722783 w 1051931"/>
              <a:gd name="connsiteY25" fmla="*/ 51622 h 1480005"/>
              <a:gd name="connsiteX26" fmla="*/ 753759 w 1051931"/>
              <a:gd name="connsiteY26" fmla="*/ 41298 h 1480005"/>
              <a:gd name="connsiteX27" fmla="*/ 846689 w 1051931"/>
              <a:gd name="connsiteY27" fmla="*/ 10324 h 1480005"/>
              <a:gd name="connsiteX28" fmla="*/ 877665 w 1051931"/>
              <a:gd name="connsiteY28" fmla="*/ 0 h 1480005"/>
              <a:gd name="connsiteX29" fmla="*/ 970594 w 1051931"/>
              <a:gd name="connsiteY29" fmla="*/ 10324 h 1480005"/>
              <a:gd name="connsiteX30" fmla="*/ 1001571 w 1051931"/>
              <a:gd name="connsiteY30" fmla="*/ 20649 h 1480005"/>
              <a:gd name="connsiteX31" fmla="*/ 1011896 w 1051931"/>
              <a:gd name="connsiteY31" fmla="*/ 51622 h 1480005"/>
              <a:gd name="connsiteX32" fmla="*/ 1042873 w 1051931"/>
              <a:gd name="connsiteY32" fmla="*/ 113569 h 1480005"/>
              <a:gd name="connsiteX33" fmla="*/ 1022222 w 1051931"/>
              <a:gd name="connsiteY33" fmla="*/ 412977 h 1480005"/>
              <a:gd name="connsiteX34" fmla="*/ 1011896 w 1051931"/>
              <a:gd name="connsiteY34" fmla="*/ 454275 h 1480005"/>
              <a:gd name="connsiteX35" fmla="*/ 991245 w 1051931"/>
              <a:gd name="connsiteY35" fmla="*/ 557519 h 1480005"/>
              <a:gd name="connsiteX36" fmla="*/ 980920 w 1051931"/>
              <a:gd name="connsiteY36" fmla="*/ 588492 h 1480005"/>
              <a:gd name="connsiteX37" fmla="*/ 960269 w 1051931"/>
              <a:gd name="connsiteY37" fmla="*/ 619465 h 1480005"/>
              <a:gd name="connsiteX38" fmla="*/ 949943 w 1051931"/>
              <a:gd name="connsiteY38" fmla="*/ 650439 h 1480005"/>
              <a:gd name="connsiteX39" fmla="*/ 929293 w 1051931"/>
              <a:gd name="connsiteY39" fmla="*/ 681412 h 1480005"/>
              <a:gd name="connsiteX40" fmla="*/ 908642 w 1051931"/>
              <a:gd name="connsiteY40" fmla="*/ 743359 h 1480005"/>
              <a:gd name="connsiteX41" fmla="*/ 887991 w 1051931"/>
              <a:gd name="connsiteY41" fmla="*/ 774332 h 1480005"/>
              <a:gd name="connsiteX42" fmla="*/ 857014 w 1051931"/>
              <a:gd name="connsiteY42" fmla="*/ 836278 h 1480005"/>
              <a:gd name="connsiteX43" fmla="*/ 826038 w 1051931"/>
              <a:gd name="connsiteY43" fmla="*/ 856927 h 1480005"/>
              <a:gd name="connsiteX44" fmla="*/ 815712 w 1051931"/>
              <a:gd name="connsiteY44" fmla="*/ 887901 h 1480005"/>
              <a:gd name="connsiteX45" fmla="*/ 774410 w 1051931"/>
              <a:gd name="connsiteY45" fmla="*/ 949847 h 1480005"/>
              <a:gd name="connsiteX46" fmla="*/ 733109 w 1051931"/>
              <a:gd name="connsiteY46" fmla="*/ 1011794 h 1480005"/>
              <a:gd name="connsiteX47" fmla="*/ 712458 w 1051931"/>
              <a:gd name="connsiteY47" fmla="*/ 1042767 h 1480005"/>
              <a:gd name="connsiteX48" fmla="*/ 702132 w 1051931"/>
              <a:gd name="connsiteY48" fmla="*/ 1073740 h 1480005"/>
              <a:gd name="connsiteX49" fmla="*/ 671156 w 1051931"/>
              <a:gd name="connsiteY49" fmla="*/ 1094389 h 1480005"/>
              <a:gd name="connsiteX50" fmla="*/ 619528 w 1051931"/>
              <a:gd name="connsiteY50" fmla="*/ 1146011 h 1480005"/>
              <a:gd name="connsiteX51" fmla="*/ 598877 w 1051931"/>
              <a:gd name="connsiteY51" fmla="*/ 1176984 h 1480005"/>
              <a:gd name="connsiteX52" fmla="*/ 557576 w 1051931"/>
              <a:gd name="connsiteY52" fmla="*/ 1218282 h 1480005"/>
              <a:gd name="connsiteX53" fmla="*/ 505948 w 1051931"/>
              <a:gd name="connsiteY53" fmla="*/ 1259580 h 1480005"/>
              <a:gd name="connsiteX54" fmla="*/ 464646 w 1051931"/>
              <a:gd name="connsiteY54" fmla="*/ 1321526 h 1480005"/>
              <a:gd name="connsiteX55" fmla="*/ 413019 w 1051931"/>
              <a:gd name="connsiteY55" fmla="*/ 1373149 h 1480005"/>
              <a:gd name="connsiteX56" fmla="*/ 382042 w 1051931"/>
              <a:gd name="connsiteY56" fmla="*/ 1383473 h 1480005"/>
              <a:gd name="connsiteX57" fmla="*/ 361392 w 1051931"/>
              <a:gd name="connsiteY57" fmla="*/ 1414446 h 1480005"/>
              <a:gd name="connsiteX58" fmla="*/ 330415 w 1051931"/>
              <a:gd name="connsiteY58" fmla="*/ 1435095 h 1480005"/>
              <a:gd name="connsiteX59" fmla="*/ 123906 w 1051931"/>
              <a:gd name="connsiteY59" fmla="*/ 1476393 h 1480005"/>
              <a:gd name="connsiteX60" fmla="*/ 30976 w 1051931"/>
              <a:gd name="connsiteY60" fmla="*/ 1466068 h 1480005"/>
              <a:gd name="connsiteX61" fmla="*/ 51627 w 1051931"/>
              <a:gd name="connsiteY61" fmla="*/ 1445420 h 148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051931" h="1480005">
                <a:moveTo>
                  <a:pt x="51627" y="1445420"/>
                </a:moveTo>
                <a:cubicBezTo>
                  <a:pt x="53348" y="1435096"/>
                  <a:pt x="44380" y="1417974"/>
                  <a:pt x="41302" y="1404122"/>
                </a:cubicBezTo>
                <a:cubicBezTo>
                  <a:pt x="37495" y="1386992"/>
                  <a:pt x="36526" y="1369147"/>
                  <a:pt x="30976" y="1352500"/>
                </a:cubicBezTo>
                <a:cubicBezTo>
                  <a:pt x="26108" y="1337899"/>
                  <a:pt x="16388" y="1325349"/>
                  <a:pt x="10325" y="1311202"/>
                </a:cubicBezTo>
                <a:cubicBezTo>
                  <a:pt x="6038" y="1301199"/>
                  <a:pt x="3442" y="1290553"/>
                  <a:pt x="0" y="1280229"/>
                </a:cubicBezTo>
                <a:cubicBezTo>
                  <a:pt x="3442" y="1176985"/>
                  <a:pt x="1746" y="1073441"/>
                  <a:pt x="10325" y="970496"/>
                </a:cubicBezTo>
                <a:cubicBezTo>
                  <a:pt x="12133" y="948805"/>
                  <a:pt x="25696" y="929665"/>
                  <a:pt x="30976" y="908549"/>
                </a:cubicBezTo>
                <a:cubicBezTo>
                  <a:pt x="36214" y="887602"/>
                  <a:pt x="42742" y="857007"/>
                  <a:pt x="51627" y="836278"/>
                </a:cubicBezTo>
                <a:cubicBezTo>
                  <a:pt x="57690" y="822132"/>
                  <a:pt x="66873" y="809392"/>
                  <a:pt x="72278" y="794981"/>
                </a:cubicBezTo>
                <a:cubicBezTo>
                  <a:pt x="80701" y="772523"/>
                  <a:pt x="89134" y="705855"/>
                  <a:pt x="103255" y="691736"/>
                </a:cubicBezTo>
                <a:lnTo>
                  <a:pt x="134231" y="660763"/>
                </a:lnTo>
                <a:cubicBezTo>
                  <a:pt x="137673" y="650439"/>
                  <a:pt x="138520" y="638845"/>
                  <a:pt x="144557" y="629790"/>
                </a:cubicBezTo>
                <a:cubicBezTo>
                  <a:pt x="160458" y="605942"/>
                  <a:pt x="183653" y="593404"/>
                  <a:pt x="206509" y="578168"/>
                </a:cubicBezTo>
                <a:cubicBezTo>
                  <a:pt x="226816" y="547710"/>
                  <a:pt x="228321" y="541065"/>
                  <a:pt x="258137" y="516221"/>
                </a:cubicBezTo>
                <a:cubicBezTo>
                  <a:pt x="267670" y="508277"/>
                  <a:pt x="280338" y="504346"/>
                  <a:pt x="289113" y="495572"/>
                </a:cubicBezTo>
                <a:cubicBezTo>
                  <a:pt x="301282" y="483405"/>
                  <a:pt x="308891" y="467340"/>
                  <a:pt x="320090" y="454275"/>
                </a:cubicBezTo>
                <a:cubicBezTo>
                  <a:pt x="329593" y="443189"/>
                  <a:pt x="341718" y="434518"/>
                  <a:pt x="351066" y="423301"/>
                </a:cubicBezTo>
                <a:cubicBezTo>
                  <a:pt x="359010" y="413769"/>
                  <a:pt x="363773" y="401860"/>
                  <a:pt x="371717" y="392328"/>
                </a:cubicBezTo>
                <a:cubicBezTo>
                  <a:pt x="381065" y="381111"/>
                  <a:pt x="393728" y="372880"/>
                  <a:pt x="402693" y="361355"/>
                </a:cubicBezTo>
                <a:cubicBezTo>
                  <a:pt x="417931" y="341766"/>
                  <a:pt x="436146" y="322952"/>
                  <a:pt x="443995" y="299408"/>
                </a:cubicBezTo>
                <a:cubicBezTo>
                  <a:pt x="450879" y="278759"/>
                  <a:pt x="446535" y="249535"/>
                  <a:pt x="464646" y="237462"/>
                </a:cubicBezTo>
                <a:cubicBezTo>
                  <a:pt x="474972" y="230579"/>
                  <a:pt x="486089" y="224757"/>
                  <a:pt x="495623" y="216813"/>
                </a:cubicBezTo>
                <a:cubicBezTo>
                  <a:pt x="575127" y="150567"/>
                  <a:pt x="480665" y="216459"/>
                  <a:pt x="557576" y="165191"/>
                </a:cubicBezTo>
                <a:cubicBezTo>
                  <a:pt x="616749" y="76434"/>
                  <a:pt x="537960" y="180880"/>
                  <a:pt x="609203" y="123893"/>
                </a:cubicBezTo>
                <a:cubicBezTo>
                  <a:pt x="618893" y="116142"/>
                  <a:pt x="621079" y="101694"/>
                  <a:pt x="629854" y="92920"/>
                </a:cubicBezTo>
                <a:cubicBezTo>
                  <a:pt x="654399" y="68377"/>
                  <a:pt x="692111" y="61845"/>
                  <a:pt x="722783" y="51622"/>
                </a:cubicBezTo>
                <a:lnTo>
                  <a:pt x="753759" y="41298"/>
                </a:lnTo>
                <a:lnTo>
                  <a:pt x="846689" y="10324"/>
                </a:lnTo>
                <a:lnTo>
                  <a:pt x="877665" y="0"/>
                </a:lnTo>
                <a:cubicBezTo>
                  <a:pt x="908641" y="3441"/>
                  <a:pt x="939851" y="5201"/>
                  <a:pt x="970594" y="10324"/>
                </a:cubicBezTo>
                <a:cubicBezTo>
                  <a:pt x="981330" y="12113"/>
                  <a:pt x="993874" y="12953"/>
                  <a:pt x="1001571" y="20649"/>
                </a:cubicBezTo>
                <a:cubicBezTo>
                  <a:pt x="1009267" y="28344"/>
                  <a:pt x="1007029" y="41888"/>
                  <a:pt x="1011896" y="51622"/>
                </a:cubicBezTo>
                <a:cubicBezTo>
                  <a:pt x="1051931" y="131683"/>
                  <a:pt x="1016917" y="35711"/>
                  <a:pt x="1042873" y="113569"/>
                </a:cubicBezTo>
                <a:cubicBezTo>
                  <a:pt x="1038337" y="204269"/>
                  <a:pt x="1036836" y="317998"/>
                  <a:pt x="1022222" y="412977"/>
                </a:cubicBezTo>
                <a:cubicBezTo>
                  <a:pt x="1020064" y="427002"/>
                  <a:pt x="1014679" y="440361"/>
                  <a:pt x="1011896" y="454275"/>
                </a:cubicBezTo>
                <a:cubicBezTo>
                  <a:pt x="998370" y="521899"/>
                  <a:pt x="1007237" y="501551"/>
                  <a:pt x="991245" y="557519"/>
                </a:cubicBezTo>
                <a:cubicBezTo>
                  <a:pt x="988255" y="567983"/>
                  <a:pt x="985787" y="578758"/>
                  <a:pt x="980920" y="588492"/>
                </a:cubicBezTo>
                <a:cubicBezTo>
                  <a:pt x="975370" y="599590"/>
                  <a:pt x="965819" y="608367"/>
                  <a:pt x="960269" y="619465"/>
                </a:cubicBezTo>
                <a:cubicBezTo>
                  <a:pt x="955401" y="629199"/>
                  <a:pt x="954810" y="640705"/>
                  <a:pt x="949943" y="650439"/>
                </a:cubicBezTo>
                <a:cubicBezTo>
                  <a:pt x="944393" y="661537"/>
                  <a:pt x="934333" y="670073"/>
                  <a:pt x="929293" y="681412"/>
                </a:cubicBezTo>
                <a:cubicBezTo>
                  <a:pt x="920452" y="701302"/>
                  <a:pt x="920717" y="725249"/>
                  <a:pt x="908642" y="743359"/>
                </a:cubicBezTo>
                <a:cubicBezTo>
                  <a:pt x="901758" y="753683"/>
                  <a:pt x="893541" y="763234"/>
                  <a:pt x="887991" y="774332"/>
                </a:cubicBezTo>
                <a:cubicBezTo>
                  <a:pt x="871194" y="807921"/>
                  <a:pt x="886605" y="806690"/>
                  <a:pt x="857014" y="836278"/>
                </a:cubicBezTo>
                <a:cubicBezTo>
                  <a:pt x="848239" y="845052"/>
                  <a:pt x="836363" y="850044"/>
                  <a:pt x="826038" y="856927"/>
                </a:cubicBezTo>
                <a:cubicBezTo>
                  <a:pt x="822596" y="867252"/>
                  <a:pt x="820998" y="878388"/>
                  <a:pt x="815712" y="887901"/>
                </a:cubicBezTo>
                <a:cubicBezTo>
                  <a:pt x="803659" y="909595"/>
                  <a:pt x="788177" y="929198"/>
                  <a:pt x="774410" y="949847"/>
                </a:cubicBezTo>
                <a:lnTo>
                  <a:pt x="733109" y="1011794"/>
                </a:lnTo>
                <a:cubicBezTo>
                  <a:pt x="726226" y="1022118"/>
                  <a:pt x="716383" y="1030995"/>
                  <a:pt x="712458" y="1042767"/>
                </a:cubicBezTo>
                <a:cubicBezTo>
                  <a:pt x="709016" y="1053091"/>
                  <a:pt x="708931" y="1065242"/>
                  <a:pt x="702132" y="1073740"/>
                </a:cubicBezTo>
                <a:cubicBezTo>
                  <a:pt x="694380" y="1083430"/>
                  <a:pt x="681481" y="1087506"/>
                  <a:pt x="671156" y="1094389"/>
                </a:cubicBezTo>
                <a:cubicBezTo>
                  <a:pt x="616088" y="1176981"/>
                  <a:pt x="688364" y="1077183"/>
                  <a:pt x="619528" y="1146011"/>
                </a:cubicBezTo>
                <a:cubicBezTo>
                  <a:pt x="610753" y="1154785"/>
                  <a:pt x="605761" y="1166660"/>
                  <a:pt x="598877" y="1176984"/>
                </a:cubicBezTo>
                <a:cubicBezTo>
                  <a:pt x="576351" y="1244561"/>
                  <a:pt x="607637" y="1178238"/>
                  <a:pt x="557576" y="1218282"/>
                </a:cubicBezTo>
                <a:cubicBezTo>
                  <a:pt x="490853" y="1271655"/>
                  <a:pt x="583813" y="1233627"/>
                  <a:pt x="505948" y="1259580"/>
                </a:cubicBezTo>
                <a:lnTo>
                  <a:pt x="464646" y="1321526"/>
                </a:lnTo>
                <a:cubicBezTo>
                  <a:pt x="443995" y="1352500"/>
                  <a:pt x="447437" y="1355942"/>
                  <a:pt x="413019" y="1373149"/>
                </a:cubicBezTo>
                <a:cubicBezTo>
                  <a:pt x="403284" y="1378016"/>
                  <a:pt x="392368" y="1380032"/>
                  <a:pt x="382042" y="1383473"/>
                </a:cubicBezTo>
                <a:cubicBezTo>
                  <a:pt x="375159" y="1393797"/>
                  <a:pt x="370167" y="1405672"/>
                  <a:pt x="361392" y="1414446"/>
                </a:cubicBezTo>
                <a:cubicBezTo>
                  <a:pt x="352617" y="1423220"/>
                  <a:pt x="342077" y="1430855"/>
                  <a:pt x="330415" y="1435095"/>
                </a:cubicBezTo>
                <a:cubicBezTo>
                  <a:pt x="278281" y="1454051"/>
                  <a:pt x="170927" y="1468557"/>
                  <a:pt x="123906" y="1476393"/>
                </a:cubicBezTo>
                <a:cubicBezTo>
                  <a:pt x="92929" y="1472951"/>
                  <a:pt x="58853" y="1480005"/>
                  <a:pt x="30976" y="1466068"/>
                </a:cubicBezTo>
                <a:cubicBezTo>
                  <a:pt x="18284" y="1459723"/>
                  <a:pt x="49906" y="1455744"/>
                  <a:pt x="51627" y="1445420"/>
                </a:cubicBezTo>
                <a:close/>
              </a:path>
            </a:pathLst>
          </a:custGeom>
          <a:solidFill>
            <a:srgbClr val="FFFF00">
              <a:alpha val="2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9600" y="1447800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86000" y="3276600"/>
            <a:ext cx="541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Define ‘Micelle packing parameter’</a:t>
            </a:r>
          </a:p>
          <a:p>
            <a:r>
              <a:rPr lang="en-US" dirty="0"/>
              <a:t>	</a:t>
            </a:r>
            <a:r>
              <a:rPr lang="en-US" dirty="0" err="1">
                <a:solidFill>
                  <a:srgbClr val="3366FF"/>
                </a:solidFill>
              </a:rPr>
              <a:t>p</a:t>
            </a:r>
            <a:r>
              <a:rPr lang="en-US" dirty="0">
                <a:solidFill>
                  <a:srgbClr val="3366FF"/>
                </a:solidFill>
              </a:rPr>
              <a:t> = v/a</a:t>
            </a:r>
            <a:r>
              <a:rPr lang="en-US" baseline="-25000" dirty="0">
                <a:solidFill>
                  <a:srgbClr val="3366FF"/>
                </a:solidFill>
              </a:rPr>
              <a:t>0</a:t>
            </a:r>
            <a:r>
              <a:rPr lang="en-US" dirty="0">
                <a:solidFill>
                  <a:srgbClr val="3366FF"/>
                </a:solidFill>
              </a:rPr>
              <a:t>l</a:t>
            </a:r>
            <a:r>
              <a:rPr lang="en-US" baseline="-25000" dirty="0">
                <a:solidFill>
                  <a:srgbClr val="3366FF"/>
                </a:solidFill>
              </a:rPr>
              <a:t>c </a:t>
            </a:r>
            <a:r>
              <a:rPr lang="en-US" dirty="0"/>
              <a:t>(dimensionless)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rcRect t="32174" r="21250" b="40000"/>
          <a:stretch>
            <a:fillRect/>
          </a:stretch>
        </p:blipFill>
        <p:spPr>
          <a:xfrm>
            <a:off x="6653143" y="4419600"/>
            <a:ext cx="3200400" cy="1219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rcRect t="60000" r="8125" b="13913"/>
          <a:stretch>
            <a:fillRect/>
          </a:stretch>
        </p:blipFill>
        <p:spPr>
          <a:xfrm>
            <a:off x="2995543" y="4495800"/>
            <a:ext cx="3733800" cy="1143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rcRect r="21250" b="67241"/>
          <a:stretch>
            <a:fillRect/>
          </a:stretch>
        </p:blipFill>
        <p:spPr>
          <a:xfrm>
            <a:off x="0" y="4267200"/>
            <a:ext cx="3200400" cy="14478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80943" y="5791200"/>
            <a:ext cx="2778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Small </a:t>
            </a:r>
            <a:r>
              <a:rPr lang="en-US" dirty="0" err="1"/>
              <a:t>p</a:t>
            </a:r>
            <a:r>
              <a:rPr lang="en-US" dirty="0"/>
              <a:t> </a:t>
            </a:r>
            <a:r>
              <a:rPr lang="en-US" dirty="0" err="1">
                <a:sym typeface="Wingdings"/>
              </a:rPr>
              <a:t></a:t>
            </a:r>
            <a:r>
              <a:rPr lang="en-US" dirty="0">
                <a:sym typeface="Wingdings"/>
              </a:rPr>
              <a:t> spheres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528943" y="5791200"/>
            <a:ext cx="3222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Medium </a:t>
            </a:r>
            <a:r>
              <a:rPr lang="en-US" dirty="0" err="1"/>
              <a:t>p</a:t>
            </a:r>
            <a:r>
              <a:rPr lang="en-US" dirty="0"/>
              <a:t> </a:t>
            </a:r>
            <a:r>
              <a:rPr lang="en-US" dirty="0" err="1">
                <a:sym typeface="Wingdings"/>
              </a:rPr>
              <a:t></a:t>
            </a:r>
            <a:r>
              <a:rPr lang="en-US" dirty="0">
                <a:sym typeface="Wingdings"/>
              </a:rPr>
              <a:t> cylinders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7110343" y="5791200"/>
            <a:ext cx="27956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</a:t>
            </a:r>
            <a:r>
              <a:rPr lang="en-US" dirty="0" err="1"/>
              <a:t>p</a:t>
            </a:r>
            <a:r>
              <a:rPr lang="en-US" dirty="0"/>
              <a:t> </a:t>
            </a:r>
            <a:r>
              <a:rPr lang="en-US" dirty="0" err="1">
                <a:sym typeface="Wingdings"/>
              </a:rPr>
              <a:t>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Bilayers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8420100" cy="1143000"/>
          </a:xfrm>
        </p:spPr>
        <p:txBody>
          <a:bodyPr/>
          <a:lstStyle/>
          <a:p>
            <a:r>
              <a:rPr lang="en-US" dirty="0"/>
              <a:t>Quantitative micelle geometry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l="53015" r="1132"/>
          <a:stretch>
            <a:fillRect/>
          </a:stretch>
        </p:blipFill>
        <p:spPr>
          <a:xfrm>
            <a:off x="3733800" y="4343400"/>
            <a:ext cx="1447800" cy="21806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9600" y="1066800"/>
            <a:ext cx="861060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366FF"/>
                </a:solidFill>
              </a:rPr>
              <a:t>Sphere</a:t>
            </a:r>
            <a:r>
              <a:rPr lang="en-US" dirty="0"/>
              <a:t> of M molecules: </a:t>
            </a:r>
            <a:r>
              <a:rPr lang="en-US" dirty="0" err="1"/>
              <a:t>Mv</a:t>
            </a:r>
            <a:r>
              <a:rPr lang="en-US" dirty="0"/>
              <a:t> = V = </a:t>
            </a:r>
            <a:r>
              <a:rPr lang="en-GB" dirty="0"/>
              <a:t>4</a:t>
            </a:r>
            <a:r>
              <a:rPr lang="en-GB" dirty="0">
                <a:latin typeface="Symbol" charset="2"/>
                <a:sym typeface="Symbol" charset="2"/>
              </a:rPr>
              <a:t></a:t>
            </a:r>
            <a:r>
              <a:rPr lang="en-GB" i="1" dirty="0"/>
              <a:t>r</a:t>
            </a:r>
            <a:r>
              <a:rPr lang="en-GB" baseline="30000" dirty="0"/>
              <a:t>3</a:t>
            </a:r>
            <a:r>
              <a:rPr lang="en-GB" dirty="0"/>
              <a:t>/3; Ma</a:t>
            </a:r>
            <a:r>
              <a:rPr lang="en-GB" baseline="-25000" dirty="0"/>
              <a:t>0</a:t>
            </a:r>
            <a:r>
              <a:rPr lang="en-GB" dirty="0"/>
              <a:t>= A = 4</a:t>
            </a:r>
            <a:r>
              <a:rPr lang="en-GB" dirty="0">
                <a:latin typeface="Symbol" charset="2"/>
                <a:sym typeface="Symbol" charset="2"/>
              </a:rPr>
              <a:t></a:t>
            </a:r>
            <a:r>
              <a:rPr lang="en-GB" i="1" dirty="0"/>
              <a:t>r</a:t>
            </a:r>
            <a:r>
              <a:rPr lang="en-GB" baseline="30000" dirty="0"/>
              <a:t>2</a:t>
            </a:r>
          </a:p>
          <a:p>
            <a:r>
              <a:rPr lang="en-GB" dirty="0"/>
              <a:t>Ratio V/A = v/a</a:t>
            </a:r>
            <a:r>
              <a:rPr lang="en-GB" baseline="-25000" dirty="0"/>
              <a:t>0</a:t>
            </a:r>
            <a:r>
              <a:rPr lang="en-GB" dirty="0"/>
              <a:t> = r/3 &lt; l</a:t>
            </a:r>
            <a:r>
              <a:rPr lang="en-GB" baseline="-25000" dirty="0"/>
              <a:t>c</a:t>
            </a:r>
            <a:r>
              <a:rPr lang="en-GB" dirty="0"/>
              <a:t>/3  </a:t>
            </a:r>
            <a:r>
              <a:rPr lang="en-US" dirty="0" err="1">
                <a:sym typeface="Wingdings"/>
              </a:rPr>
              <a:t></a:t>
            </a:r>
            <a:r>
              <a:rPr lang="en-US" dirty="0">
                <a:sym typeface="Wingdings"/>
              </a:rPr>
              <a:t> v/a</a:t>
            </a:r>
            <a:r>
              <a:rPr lang="en-US" baseline="-25000" dirty="0">
                <a:sym typeface="Wingdings"/>
              </a:rPr>
              <a:t>0</a:t>
            </a:r>
            <a:r>
              <a:rPr lang="en-US" dirty="0">
                <a:sym typeface="Wingdings"/>
              </a:rPr>
              <a:t>l</a:t>
            </a:r>
            <a:r>
              <a:rPr lang="en-US" baseline="-25000" dirty="0">
                <a:sym typeface="Wingdings"/>
              </a:rPr>
              <a:t>c</a:t>
            </a:r>
            <a:r>
              <a:rPr lang="en-US" dirty="0">
                <a:sym typeface="Wingdings"/>
              </a:rPr>
              <a:t> = </a:t>
            </a:r>
            <a:r>
              <a:rPr lang="en-US" dirty="0" err="1">
                <a:solidFill>
                  <a:srgbClr val="3366FF"/>
                </a:solidFill>
                <a:sym typeface="Wingdings"/>
              </a:rPr>
              <a:t>p</a:t>
            </a:r>
            <a:r>
              <a:rPr lang="en-US" dirty="0">
                <a:solidFill>
                  <a:srgbClr val="3366FF"/>
                </a:solidFill>
                <a:sym typeface="Wingdings"/>
              </a:rPr>
              <a:t> &lt; </a:t>
            </a:r>
            <a:r>
              <a:rPr lang="en-US" baseline="30000" dirty="0">
                <a:solidFill>
                  <a:srgbClr val="3366FF"/>
                </a:solidFill>
                <a:sym typeface="Wingdings"/>
              </a:rPr>
              <a:t>1</a:t>
            </a:r>
            <a:r>
              <a:rPr lang="en-US" dirty="0">
                <a:solidFill>
                  <a:srgbClr val="3366FF"/>
                </a:solidFill>
                <a:sym typeface="Wingdings"/>
              </a:rPr>
              <a:t>/</a:t>
            </a:r>
            <a:r>
              <a:rPr lang="en-US" baseline="-25000" dirty="0">
                <a:solidFill>
                  <a:srgbClr val="3366FF"/>
                </a:solidFill>
                <a:sym typeface="Wingdings"/>
              </a:rPr>
              <a:t>3</a:t>
            </a:r>
            <a:r>
              <a:rPr lang="en-GB" dirty="0">
                <a:solidFill>
                  <a:srgbClr val="3366FF"/>
                </a:solidFill>
              </a:rPr>
              <a:t> </a:t>
            </a:r>
          </a:p>
          <a:p>
            <a:endParaRPr lang="en-GB" dirty="0"/>
          </a:p>
          <a:p>
            <a:r>
              <a:rPr lang="en-US" dirty="0">
                <a:solidFill>
                  <a:srgbClr val="3366FF"/>
                </a:solidFill>
              </a:rPr>
              <a:t>Cylinder</a:t>
            </a:r>
            <a:r>
              <a:rPr lang="en-US" dirty="0"/>
              <a:t> of M molecules: V = </a:t>
            </a:r>
            <a:r>
              <a:rPr lang="en-US" dirty="0">
                <a:latin typeface="Symbol" charset="2"/>
                <a:cs typeface="Symbol" charset="2"/>
              </a:rPr>
              <a:t>p</a:t>
            </a: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l = </a:t>
            </a:r>
            <a:r>
              <a:rPr lang="en-US" dirty="0" err="1"/>
              <a:t>Mv</a:t>
            </a:r>
            <a:r>
              <a:rPr lang="en-US" dirty="0"/>
              <a:t>; A = 2</a:t>
            </a:r>
            <a:r>
              <a:rPr lang="en-US" dirty="0">
                <a:latin typeface="Symbol" charset="2"/>
                <a:cs typeface="Symbol" charset="2"/>
              </a:rPr>
              <a:t>p</a:t>
            </a:r>
            <a:r>
              <a:rPr lang="en-US" dirty="0"/>
              <a:t>rl = Ma</a:t>
            </a:r>
            <a:r>
              <a:rPr lang="en-US" baseline="-25000" dirty="0"/>
              <a:t>0</a:t>
            </a:r>
          </a:p>
          <a:p>
            <a:r>
              <a:rPr lang="en-US" dirty="0"/>
              <a:t>Ratio V/A = v/a</a:t>
            </a:r>
            <a:r>
              <a:rPr lang="en-US" baseline="-25000" dirty="0"/>
              <a:t>0</a:t>
            </a:r>
            <a:r>
              <a:rPr lang="en-US" dirty="0"/>
              <a:t> = r/2 &lt; l</a:t>
            </a:r>
            <a:r>
              <a:rPr lang="en-US" baseline="-25000" dirty="0"/>
              <a:t>c</a:t>
            </a:r>
            <a:r>
              <a:rPr lang="en-US" dirty="0"/>
              <a:t>/2  </a:t>
            </a:r>
            <a:r>
              <a:rPr lang="en-US" dirty="0" err="1">
                <a:sym typeface="Wingdings"/>
              </a:rPr>
              <a:t></a:t>
            </a:r>
            <a:r>
              <a:rPr lang="en-US" dirty="0">
                <a:sym typeface="Wingdings"/>
              </a:rPr>
              <a:t> v/a</a:t>
            </a:r>
            <a:r>
              <a:rPr lang="en-US" baseline="-25000" dirty="0">
                <a:sym typeface="Wingdings"/>
              </a:rPr>
              <a:t>0</a:t>
            </a:r>
            <a:r>
              <a:rPr lang="en-US" dirty="0">
                <a:sym typeface="Wingdings"/>
              </a:rPr>
              <a:t>l</a:t>
            </a:r>
            <a:r>
              <a:rPr lang="en-US" baseline="-25000" dirty="0">
                <a:sym typeface="Wingdings"/>
              </a:rPr>
              <a:t>c</a:t>
            </a:r>
            <a:r>
              <a:rPr lang="en-US" dirty="0">
                <a:sym typeface="Wingdings"/>
              </a:rPr>
              <a:t> = </a:t>
            </a:r>
            <a:r>
              <a:rPr lang="en-US" dirty="0" err="1">
                <a:solidFill>
                  <a:srgbClr val="3366FF"/>
                </a:solidFill>
                <a:sym typeface="Wingdings"/>
              </a:rPr>
              <a:t>p</a:t>
            </a:r>
            <a:r>
              <a:rPr lang="en-US" dirty="0">
                <a:solidFill>
                  <a:srgbClr val="3366FF"/>
                </a:solidFill>
                <a:sym typeface="Wingdings"/>
              </a:rPr>
              <a:t> &lt; ½ </a:t>
            </a:r>
          </a:p>
          <a:p>
            <a:endParaRPr lang="en-US" dirty="0">
              <a:sym typeface="Wingdings"/>
            </a:endParaRPr>
          </a:p>
          <a:p>
            <a:r>
              <a:rPr lang="en-US" dirty="0" err="1">
                <a:solidFill>
                  <a:srgbClr val="3366FF"/>
                </a:solidFill>
              </a:rPr>
              <a:t>p</a:t>
            </a:r>
            <a:r>
              <a:rPr lang="en-US" dirty="0">
                <a:solidFill>
                  <a:srgbClr val="3366FF"/>
                </a:solidFill>
              </a:rPr>
              <a:t> &lt; </a:t>
            </a:r>
            <a:r>
              <a:rPr lang="en-US" baseline="30000" dirty="0">
                <a:solidFill>
                  <a:srgbClr val="3366FF"/>
                </a:solidFill>
              </a:rPr>
              <a:t>1</a:t>
            </a:r>
            <a:r>
              <a:rPr lang="en-US" dirty="0">
                <a:solidFill>
                  <a:srgbClr val="3366FF"/>
                </a:solidFill>
              </a:rPr>
              <a:t>/</a:t>
            </a:r>
            <a:r>
              <a:rPr lang="en-US" baseline="-25000" dirty="0">
                <a:solidFill>
                  <a:srgbClr val="3366FF"/>
                </a:solidFill>
              </a:rPr>
              <a:t>3</a:t>
            </a:r>
            <a:r>
              <a:rPr lang="en-US" dirty="0">
                <a:solidFill>
                  <a:srgbClr val="3366FF"/>
                </a:solidFill>
              </a:rPr>
              <a:t> : Spherical micelles; </a:t>
            </a:r>
            <a:r>
              <a:rPr lang="en-US" baseline="30000" dirty="0">
                <a:solidFill>
                  <a:srgbClr val="3366FF"/>
                </a:solidFill>
              </a:rPr>
              <a:t> 1</a:t>
            </a:r>
            <a:r>
              <a:rPr lang="en-US" dirty="0">
                <a:solidFill>
                  <a:srgbClr val="3366FF"/>
                </a:solidFill>
              </a:rPr>
              <a:t>/</a:t>
            </a:r>
            <a:r>
              <a:rPr lang="en-US" baseline="-25000" dirty="0">
                <a:solidFill>
                  <a:srgbClr val="3366FF"/>
                </a:solidFill>
              </a:rPr>
              <a:t>3</a:t>
            </a:r>
            <a:r>
              <a:rPr lang="en-US" dirty="0">
                <a:solidFill>
                  <a:srgbClr val="3366FF"/>
                </a:solidFill>
              </a:rPr>
              <a:t> &lt; </a:t>
            </a:r>
            <a:r>
              <a:rPr lang="en-US" dirty="0" err="1">
                <a:solidFill>
                  <a:srgbClr val="3366FF"/>
                </a:solidFill>
              </a:rPr>
              <a:t>p</a:t>
            </a:r>
            <a:r>
              <a:rPr lang="en-US" dirty="0">
                <a:solidFill>
                  <a:srgbClr val="3366FF"/>
                </a:solidFill>
              </a:rPr>
              <a:t> &lt; ½: Cylindrical micelles</a:t>
            </a:r>
          </a:p>
          <a:p>
            <a:r>
              <a:rPr lang="en-US" dirty="0" err="1">
                <a:solidFill>
                  <a:srgbClr val="3366FF"/>
                </a:solidFill>
              </a:rPr>
              <a:t>p</a:t>
            </a:r>
            <a:r>
              <a:rPr lang="en-US" dirty="0">
                <a:solidFill>
                  <a:srgbClr val="3366FF"/>
                </a:solidFill>
              </a:rPr>
              <a:t> &gt; ½: </a:t>
            </a:r>
            <a:r>
              <a:rPr lang="en-US" dirty="0" err="1">
                <a:solidFill>
                  <a:srgbClr val="3366FF"/>
                </a:solidFill>
              </a:rPr>
              <a:t>Bilayers</a:t>
            </a:r>
            <a:endParaRPr lang="en-US" dirty="0">
              <a:solidFill>
                <a:srgbClr val="3366FF"/>
              </a:solidFill>
            </a:endParaRP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baseline="30000" dirty="0"/>
              <a:t>	</a:t>
            </a:r>
          </a:p>
          <a:p>
            <a:endParaRPr lang="en-GB" baseline="30000" dirty="0">
              <a:sym typeface="Wingding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58361" y="4495800"/>
            <a:ext cx="454763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3366FF"/>
                </a:solidFill>
                <a:sym typeface="Wingdings"/>
              </a:rPr>
              <a:t>Bilayers</a:t>
            </a:r>
            <a:r>
              <a:rPr lang="en-US" dirty="0">
                <a:solidFill>
                  <a:srgbClr val="3366FF"/>
                </a:solidFill>
                <a:sym typeface="Wingdings"/>
              </a:rPr>
              <a:t>: </a:t>
            </a:r>
            <a:r>
              <a:rPr lang="en-US" dirty="0">
                <a:sym typeface="Wingdings"/>
              </a:rPr>
              <a:t>E.g. Phospholipids </a:t>
            </a:r>
          </a:p>
          <a:p>
            <a:r>
              <a:rPr lang="en-US" dirty="0">
                <a:sym typeface="Wingdings"/>
              </a:rPr>
              <a:t>2 </a:t>
            </a:r>
            <a:r>
              <a:rPr lang="en-US" dirty="0" err="1">
                <a:sym typeface="Wingdings"/>
              </a:rPr>
              <a:t>h’phobic</a:t>
            </a:r>
            <a:r>
              <a:rPr lang="en-US" dirty="0">
                <a:sym typeface="Wingdings"/>
              </a:rPr>
              <a:t> tails per </a:t>
            </a:r>
            <a:r>
              <a:rPr lang="en-US" dirty="0" err="1">
                <a:sym typeface="Wingdings"/>
              </a:rPr>
              <a:t>h’philic</a:t>
            </a:r>
            <a:r>
              <a:rPr lang="en-US" dirty="0">
                <a:sym typeface="Wingdings"/>
              </a:rPr>
              <a:t> head</a:t>
            </a:r>
          </a:p>
          <a:p>
            <a:r>
              <a:rPr lang="en-US" dirty="0">
                <a:sym typeface="Wingdings"/>
              </a:rPr>
              <a:t>Large </a:t>
            </a:r>
            <a:r>
              <a:rPr lang="en-US" dirty="0" err="1">
                <a:sym typeface="Wingdings"/>
              </a:rPr>
              <a:t>v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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Bilayers</a:t>
            </a:r>
            <a:endParaRPr lang="en-US" dirty="0">
              <a:sym typeface="Wingdings"/>
            </a:endParaRPr>
          </a:p>
          <a:p>
            <a:r>
              <a:rPr lang="en-US" dirty="0">
                <a:sym typeface="Wingdings"/>
              </a:rPr>
              <a:t>Biological membranes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4731603"/>
            <a:ext cx="3276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Microphase</a:t>
            </a:r>
            <a:r>
              <a:rPr lang="en-US" dirty="0"/>
              <a:t> separation</a:t>
            </a:r>
          </a:p>
          <a:p>
            <a:r>
              <a:rPr lang="en-US" dirty="0" err="1">
                <a:sym typeface="Wingdings"/>
              </a:rPr>
              <a:t></a:t>
            </a:r>
            <a:r>
              <a:rPr lang="en-US" dirty="0">
                <a:solidFill>
                  <a:srgbClr val="FF0000"/>
                </a:solidFill>
                <a:sym typeface="Wingdings"/>
              </a:rPr>
              <a:t> ‘Self assembly’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8420100" cy="1143000"/>
          </a:xfrm>
        </p:spPr>
        <p:txBody>
          <a:bodyPr/>
          <a:lstStyle/>
          <a:p>
            <a:r>
              <a:rPr lang="en-US" dirty="0"/>
              <a:t>Summary: Lecture #18</a:t>
            </a:r>
            <a:br>
              <a:rPr lang="en-US" dirty="0"/>
            </a:br>
            <a:r>
              <a:rPr lang="en-GB" sz="2800" dirty="0">
                <a:solidFill>
                  <a:srgbClr val="FF0000"/>
                </a:solidFill>
              </a:rPr>
              <a:t>Interfaces and </a:t>
            </a:r>
            <a:r>
              <a:rPr lang="en-GB" sz="2800" dirty="0" err="1">
                <a:solidFill>
                  <a:srgbClr val="FF0000"/>
                </a:solidFill>
              </a:rPr>
              <a:t>amphiphiles</a:t>
            </a:r>
            <a:br>
              <a:rPr lang="en-US" dirty="0"/>
            </a:br>
            <a:endParaRPr lang="en-US" dirty="0"/>
          </a:p>
        </p:txBody>
      </p:sp>
      <p:sp>
        <p:nvSpPr>
          <p:cNvPr id="3276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838200"/>
            <a:ext cx="9601200" cy="4114800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r>
              <a:rPr lang="en-US" sz="2800" dirty="0"/>
              <a:t>Interfaces </a:t>
            </a:r>
            <a:r>
              <a:rPr lang="en-US" sz="2800" dirty="0" err="1"/>
              <a:t>btwn</a:t>
            </a:r>
            <a:r>
              <a:rPr lang="en-US" sz="2800" dirty="0"/>
              <a:t> immiscible liquids cost energy, quantified by </a:t>
            </a:r>
            <a:r>
              <a:rPr lang="en-US" sz="2800" dirty="0" err="1">
                <a:latin typeface="Symbol" charset="2"/>
                <a:cs typeface="Symbol" charset="2"/>
              </a:rPr>
              <a:t>g</a:t>
            </a:r>
            <a:endParaRPr lang="en-US" sz="2800" dirty="0">
              <a:latin typeface="Symbol" charset="2"/>
              <a:cs typeface="Symbol" charset="2"/>
            </a:endParaRPr>
          </a:p>
          <a:p>
            <a:r>
              <a:rPr lang="en-US" sz="2800" dirty="0"/>
              <a:t>Important example: Water/solid interfaces, ‘hydrophilic’ </a:t>
            </a:r>
            <a:r>
              <a:rPr lang="en-US" sz="2800" i="1" dirty="0" err="1"/>
              <a:t>vs</a:t>
            </a:r>
            <a:r>
              <a:rPr lang="en-US" sz="2800" dirty="0"/>
              <a:t> ‘hydrophobic’</a:t>
            </a:r>
          </a:p>
          <a:p>
            <a:r>
              <a:rPr lang="en-US" sz="2800" dirty="0" err="1"/>
              <a:t>Amphiphiles</a:t>
            </a:r>
            <a:r>
              <a:rPr lang="en-US" sz="2800" dirty="0"/>
              <a:t> are molecules with hydrophobic and hydrophilic units, act as detergents and surfactants</a:t>
            </a:r>
          </a:p>
          <a:p>
            <a:r>
              <a:rPr lang="en-US" sz="2800" dirty="0" err="1"/>
              <a:t>Amphiphiles</a:t>
            </a:r>
            <a:r>
              <a:rPr lang="en-US" sz="2800" dirty="0"/>
              <a:t> in water can micro- phase separate into micelles</a:t>
            </a:r>
          </a:p>
          <a:p>
            <a:r>
              <a:rPr lang="en-US" sz="2800" dirty="0"/>
              <a:t>Critical Micelle Concentration (CMC)</a:t>
            </a:r>
          </a:p>
          <a:p>
            <a:r>
              <a:rPr lang="en-US" sz="2800" dirty="0"/>
              <a:t>Spherical/cylindrical/</a:t>
            </a:r>
            <a:r>
              <a:rPr lang="en-US" sz="2800" dirty="0" err="1"/>
              <a:t>bilayer</a:t>
            </a:r>
            <a:r>
              <a:rPr lang="en-US" sz="2800" dirty="0"/>
              <a:t> micelles </a:t>
            </a:r>
          </a:p>
          <a:p>
            <a:pPr>
              <a:buNone/>
            </a:pPr>
            <a:r>
              <a:rPr lang="en-US" sz="2800" dirty="0">
                <a:sym typeface="Wingdings"/>
              </a:rPr>
              <a:t>	</a:t>
            </a:r>
            <a:r>
              <a:rPr lang="en-US" sz="2800" dirty="0" err="1">
                <a:sym typeface="Wingdings"/>
              </a:rPr>
              <a:t>Amphiphile</a:t>
            </a:r>
            <a:r>
              <a:rPr lang="en-US" sz="2800" dirty="0">
                <a:sym typeface="Wingdings"/>
              </a:rPr>
              <a:t> geometry (p)</a:t>
            </a:r>
            <a:endParaRPr lang="en-US" sz="2800" dirty="0"/>
          </a:p>
        </p:txBody>
      </p:sp>
      <p:sp>
        <p:nvSpPr>
          <p:cNvPr id="327684" name="Text Box 4"/>
          <p:cNvSpPr txBox="1">
            <a:spLocks noChangeArrowheads="1"/>
          </p:cNvSpPr>
          <p:nvPr/>
        </p:nvSpPr>
        <p:spPr bwMode="auto">
          <a:xfrm>
            <a:off x="5712398" y="6237312"/>
            <a:ext cx="4191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/>
              <a:t>The material contained within this lecture can be found in SCM Ch. 3.2, and Ch. 9 from 9.1 to 9.2.2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50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381000"/>
            <a:ext cx="8420100" cy="1143000"/>
          </a:xfrm>
        </p:spPr>
        <p:txBody>
          <a:bodyPr/>
          <a:lstStyle/>
          <a:p>
            <a:r>
              <a:rPr lang="en-GB" dirty="0"/>
              <a:t>Lecture #19</a:t>
            </a:r>
            <a:br>
              <a:rPr lang="en-GB" dirty="0"/>
            </a:br>
            <a:r>
              <a:rPr lang="en-GB" sz="2800" dirty="0">
                <a:solidFill>
                  <a:srgbClr val="FF0000"/>
                </a:solidFill>
              </a:rPr>
              <a:t>Block copolymer self assembly</a:t>
            </a:r>
          </a:p>
        </p:txBody>
      </p:sp>
      <p:sp>
        <p:nvSpPr>
          <p:cNvPr id="334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752600"/>
            <a:ext cx="8420100" cy="4114800"/>
          </a:xfrm>
        </p:spPr>
        <p:txBody>
          <a:bodyPr/>
          <a:lstStyle/>
          <a:p>
            <a:r>
              <a:rPr lang="en-GB" dirty="0"/>
              <a:t>Another micro- phase separation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200400"/>
            <a:ext cx="3683000" cy="217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56856" y="3151991"/>
            <a:ext cx="73141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e.g. PS-b-PMMA </a:t>
            </a:r>
            <a:r>
              <a:rPr lang="en-US" dirty="0" err="1"/>
              <a:t>diblock</a:t>
            </a:r>
            <a:r>
              <a:rPr lang="en-US" dirty="0"/>
              <a:t> copolymer</a:t>
            </a:r>
          </a:p>
          <a:p>
            <a:endParaRPr lang="en-US" dirty="0"/>
          </a:p>
          <a:p>
            <a:r>
              <a:rPr lang="en-US" dirty="0"/>
              <a:t>	PS and PMMA are</a:t>
            </a:r>
            <a:r>
              <a:rPr lang="en-US" dirty="0">
                <a:solidFill>
                  <a:srgbClr val="FF0000"/>
                </a:solidFill>
              </a:rPr>
              <a:t> incompatible</a:t>
            </a:r>
          </a:p>
          <a:p>
            <a:r>
              <a:rPr lang="en-US" dirty="0">
                <a:solidFill>
                  <a:srgbClr val="FF0000"/>
                </a:solidFill>
                <a:sym typeface="Wingdings"/>
              </a:rPr>
              <a:t>	 Phase separation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ym typeface="Wingdings"/>
            </a:endParaRPr>
          </a:p>
          <a:p>
            <a:r>
              <a:rPr lang="en-US" dirty="0">
                <a:sym typeface="Wingdings"/>
              </a:rPr>
              <a:t>But can’t macro- phase separate</a:t>
            </a:r>
          </a:p>
          <a:p>
            <a:r>
              <a:rPr lang="en-US" dirty="0">
                <a:sym typeface="Wingdings"/>
              </a:rPr>
              <a:t>Because the blocks are chemically bonded</a:t>
            </a:r>
          </a:p>
          <a:p>
            <a:endParaRPr lang="en-US" dirty="0">
              <a:sym typeface="Wingdings"/>
            </a:endParaRPr>
          </a:p>
          <a:p>
            <a:r>
              <a:rPr lang="en-US" dirty="0"/>
              <a:t>Both </a:t>
            </a:r>
            <a:r>
              <a:rPr lang="en-US" dirty="0" err="1"/>
              <a:t>atactic</a:t>
            </a:r>
            <a:r>
              <a:rPr lang="en-US" dirty="0"/>
              <a:t> </a:t>
            </a:r>
            <a:r>
              <a:rPr lang="en-US" dirty="0">
                <a:sym typeface="Wingdings"/>
              </a:rPr>
              <a:t> don’t </a:t>
            </a:r>
            <a:r>
              <a:rPr lang="en-US" dirty="0" err="1">
                <a:sym typeface="Wingdings"/>
              </a:rPr>
              <a:t>Xtallise</a:t>
            </a:r>
            <a:endParaRPr lang="en-US" dirty="0">
              <a:sym typeface="Wingdings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9677400" cy="1143000"/>
          </a:xfrm>
        </p:spPr>
        <p:txBody>
          <a:bodyPr/>
          <a:lstStyle/>
          <a:p>
            <a:r>
              <a:rPr lang="en-GB" dirty="0"/>
              <a:t>(</a:t>
            </a:r>
            <a:r>
              <a:rPr lang="en-GB" dirty="0" err="1"/>
              <a:t>Di)Block</a:t>
            </a:r>
            <a:r>
              <a:rPr lang="en-GB" dirty="0"/>
              <a:t> copolymers</a:t>
            </a:r>
          </a:p>
        </p:txBody>
      </p:sp>
      <p:sp>
        <p:nvSpPr>
          <p:cNvPr id="33792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0" y="1066800"/>
            <a:ext cx="5961112" cy="5638800"/>
          </a:xfrm>
        </p:spPr>
        <p:txBody>
          <a:bodyPr/>
          <a:lstStyle/>
          <a:p>
            <a:r>
              <a:rPr lang="en-GB" dirty="0"/>
              <a:t>Block copolymers form varied morphologies</a:t>
            </a:r>
          </a:p>
          <a:p>
            <a:pPr lvl="1"/>
            <a:r>
              <a:rPr lang="en-GB" dirty="0"/>
              <a:t>Require immiscible blocks, </a:t>
            </a:r>
            <a:r>
              <a:rPr lang="en-GB" i="1" dirty="0">
                <a:latin typeface="Symbol" charset="2"/>
                <a:sym typeface="Symbol" charset="2"/>
              </a:rPr>
              <a:t></a:t>
            </a:r>
            <a:r>
              <a:rPr lang="en-GB" dirty="0"/>
              <a:t> &gt; 2/N </a:t>
            </a:r>
          </a:p>
          <a:p>
            <a:pPr lvl="1"/>
            <a:r>
              <a:rPr lang="en-GB" dirty="0"/>
              <a:t>Morphology depends on the ratio f,		 f = n / (n + m)</a:t>
            </a:r>
          </a:p>
          <a:p>
            <a:pPr lvl="1"/>
            <a:r>
              <a:rPr lang="en-GB" dirty="0"/>
              <a:t>Simplest: Lamellar (L)</a:t>
            </a:r>
          </a:p>
          <a:p>
            <a:pPr lvl="1">
              <a:buNone/>
            </a:pPr>
            <a:r>
              <a:rPr lang="en-GB" dirty="0"/>
              <a:t>	similar block sizes (f ≈ ½)</a:t>
            </a:r>
          </a:p>
          <a:p>
            <a:pPr lvl="1">
              <a:buNone/>
            </a:pPr>
            <a:r>
              <a:rPr lang="en-GB" dirty="0"/>
              <a:t>(Do not confuse with </a:t>
            </a:r>
            <a:r>
              <a:rPr lang="en-GB" dirty="0" err="1"/>
              <a:t>Xtal</a:t>
            </a:r>
            <a:r>
              <a:rPr lang="en-GB" dirty="0"/>
              <a:t> lamellae!)</a:t>
            </a:r>
          </a:p>
          <a:p>
            <a:pPr lvl="1">
              <a:buNone/>
            </a:pPr>
            <a:endParaRPr lang="en-GB" dirty="0">
              <a:solidFill>
                <a:srgbClr val="FF0000"/>
              </a:solidFill>
            </a:endParaRPr>
          </a:p>
          <a:p>
            <a:pPr lvl="1">
              <a:buNone/>
            </a:pPr>
            <a:r>
              <a:rPr lang="en-GB" dirty="0"/>
              <a:t>Another </a:t>
            </a:r>
            <a:r>
              <a:rPr lang="en-GB" dirty="0">
                <a:solidFill>
                  <a:srgbClr val="FF0000"/>
                </a:solidFill>
              </a:rPr>
              <a:t>micro- phase separation </a:t>
            </a:r>
          </a:p>
          <a:p>
            <a:pPr lvl="1">
              <a:buNone/>
            </a:pPr>
            <a:r>
              <a:rPr lang="en-GB" dirty="0"/>
              <a:t>Leads to regular large- scale structures</a:t>
            </a:r>
          </a:p>
          <a:p>
            <a:pPr lvl="1">
              <a:buNone/>
            </a:pPr>
            <a:r>
              <a:rPr lang="en-GB" dirty="0"/>
              <a:t>Without crystallinity</a:t>
            </a:r>
          </a:p>
        </p:txBody>
      </p:sp>
      <p:pic>
        <p:nvPicPr>
          <p:cNvPr id="337926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67400" y="1143000"/>
            <a:ext cx="3206750" cy="4475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37927" name="Text Box 7"/>
          <p:cNvSpPr txBox="1">
            <a:spLocks noChangeArrowheads="1"/>
          </p:cNvSpPr>
          <p:nvPr/>
        </p:nvSpPr>
        <p:spPr bwMode="auto">
          <a:xfrm>
            <a:off x="8229600" y="6172200"/>
            <a:ext cx="13271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000" i="1" dirty="0"/>
              <a:t>from SCM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536" y="188640"/>
            <a:ext cx="8420100" cy="1143000"/>
          </a:xfrm>
        </p:spPr>
        <p:txBody>
          <a:bodyPr/>
          <a:lstStyle/>
          <a:p>
            <a:r>
              <a:rPr lang="en-US" dirty="0" err="1"/>
              <a:t>Diblock</a:t>
            </a:r>
            <a:r>
              <a:rPr lang="en-US" dirty="0"/>
              <a:t> copolymer morphologies</a:t>
            </a:r>
            <a:br>
              <a:rPr lang="en-US" dirty="0"/>
            </a:br>
            <a:r>
              <a:rPr lang="en-US" dirty="0"/>
              <a:t>Phase diagram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254" y="1556792"/>
            <a:ext cx="5018683" cy="37762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0552" y="5589240"/>
            <a:ext cx="7893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 err="1"/>
              <a:t>n+m</a:t>
            </a:r>
            <a:r>
              <a:rPr lang="en-US" dirty="0"/>
              <a:t>: Total No. of repeat units in chain</a:t>
            </a:r>
          </a:p>
          <a:p>
            <a:r>
              <a:rPr lang="en-US" dirty="0"/>
              <a:t>f = n/N: ratio of block lengths (</a:t>
            </a:r>
            <a:r>
              <a:rPr lang="en-US" dirty="0">
                <a:sym typeface="Wingdings"/>
              </a:rPr>
              <a:t>f = ½ means n = m = N/2)</a:t>
            </a:r>
            <a:r>
              <a:rPr lang="en-US" dirty="0"/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33120" y="5309465"/>
            <a:ext cx="39533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 van </a:t>
            </a:r>
            <a:r>
              <a:rPr lang="en-US" sz="1200" dirty="0" err="1"/>
              <a:t>Zoelen</a:t>
            </a:r>
            <a:r>
              <a:rPr lang="en-US" sz="1200" dirty="0"/>
              <a:t>, G ten </a:t>
            </a:r>
            <a:r>
              <a:rPr lang="en-US" sz="1200" dirty="0" err="1"/>
              <a:t>Brinke</a:t>
            </a:r>
            <a:r>
              <a:rPr lang="en-US" sz="1200" dirty="0"/>
              <a:t>, </a:t>
            </a:r>
            <a:r>
              <a:rPr lang="en-US" sz="1200" i="1" dirty="0"/>
              <a:t>Soft Matter </a:t>
            </a:r>
            <a:r>
              <a:rPr lang="en-US" sz="1200" b="1" dirty="0"/>
              <a:t>5</a:t>
            </a:r>
            <a:r>
              <a:rPr lang="en-US" sz="1200" dirty="0"/>
              <a:t>, 1568 (2009)</a:t>
            </a:r>
          </a:p>
        </p:txBody>
      </p:sp>
    </p:spTree>
    <p:extLst>
      <p:ext uri="{BB962C8B-B14F-4D97-AF65-F5344CB8AC3E}">
        <p14:creationId xmlns:p14="http://schemas.microsoft.com/office/powerpoint/2010/main" val="1445590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81000"/>
            <a:ext cx="8420100" cy="1143000"/>
          </a:xfrm>
        </p:spPr>
        <p:txBody>
          <a:bodyPr/>
          <a:lstStyle/>
          <a:p>
            <a:r>
              <a:rPr lang="en-GB" dirty="0"/>
              <a:t>Interfaces between phases</a:t>
            </a:r>
            <a:br>
              <a:rPr lang="en-GB" dirty="0"/>
            </a:br>
            <a:r>
              <a:rPr lang="en-GB" sz="2400" dirty="0" err="1"/>
              <a:t>Liq/Liq</a:t>
            </a:r>
            <a:r>
              <a:rPr lang="en-GB" sz="2400" dirty="0"/>
              <a:t> phase separation (Ch. 3) implies interfaces</a:t>
            </a:r>
            <a:br>
              <a:rPr lang="en-GB" sz="2400" dirty="0"/>
            </a:br>
            <a:br>
              <a:rPr lang="en-GB" sz="800" dirty="0">
                <a:solidFill>
                  <a:srgbClr val="FF0000"/>
                </a:solidFill>
              </a:rPr>
            </a:br>
            <a:r>
              <a:rPr lang="en-GB" sz="2800" dirty="0">
                <a:solidFill>
                  <a:srgbClr val="FF0000"/>
                </a:solidFill>
              </a:rPr>
              <a:t>Macroscopic:</a:t>
            </a:r>
          </a:p>
        </p:txBody>
      </p:sp>
      <p:sp>
        <p:nvSpPr>
          <p:cNvPr id="10342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0" y="1676400"/>
            <a:ext cx="9906000" cy="4114800"/>
          </a:xfrm>
        </p:spPr>
        <p:txBody>
          <a:bodyPr/>
          <a:lstStyle/>
          <a:p>
            <a:r>
              <a:rPr lang="en-GB" sz="2400" dirty="0"/>
              <a:t>Immiscible liquids: Interface is unfavourable, but moving wire by distance </a:t>
            </a:r>
            <a:r>
              <a:rPr lang="en-GB" sz="2400" i="1" dirty="0" err="1">
                <a:latin typeface="Symbol" charset="2"/>
                <a:cs typeface="Symbol" charset="2"/>
              </a:rPr>
              <a:t>D</a:t>
            </a:r>
            <a:r>
              <a:rPr lang="en-GB" sz="2400" i="1" dirty="0" err="1"/>
              <a:t>x</a:t>
            </a:r>
            <a:r>
              <a:rPr lang="en-GB" sz="2400" dirty="0"/>
              <a:t> creates more- hence, work </a:t>
            </a:r>
            <a:r>
              <a:rPr lang="en-GB" sz="2400" dirty="0">
                <a:latin typeface="Symbol" charset="2"/>
                <a:cs typeface="Symbol" charset="2"/>
              </a:rPr>
              <a:t>D</a:t>
            </a:r>
            <a:r>
              <a:rPr lang="en-GB" sz="2400" dirty="0"/>
              <a:t>W to do</a:t>
            </a:r>
          </a:p>
          <a:p>
            <a:pPr>
              <a:buNone/>
            </a:pPr>
            <a:r>
              <a:rPr lang="en-GB" dirty="0"/>
              <a:t> 		</a:t>
            </a:r>
            <a:r>
              <a:rPr lang="en-GB" sz="1800" dirty="0"/>
              <a:t>(Usually isothermal, so strictly, work is a </a:t>
            </a:r>
            <a:r>
              <a:rPr lang="en-GB" sz="1800" dirty="0" err="1"/>
              <a:t>H’holtz</a:t>
            </a:r>
            <a:r>
              <a:rPr lang="en-GB" sz="1800" dirty="0"/>
              <a:t> Free energy) </a:t>
            </a:r>
          </a:p>
          <a:p>
            <a:pPr>
              <a:buNone/>
            </a:pPr>
            <a:endParaRPr lang="en-GB" sz="1800" dirty="0"/>
          </a:p>
          <a:p>
            <a:pPr>
              <a:buNone/>
            </a:pPr>
            <a:r>
              <a:rPr lang="en-GB" sz="1800" dirty="0"/>
              <a:t>					     </a:t>
            </a:r>
            <a:r>
              <a:rPr lang="en-US" dirty="0" err="1">
                <a:sym typeface="Wingdings"/>
              </a:rPr>
              <a:t></a:t>
            </a:r>
            <a:r>
              <a:rPr lang="en-US" dirty="0">
                <a:sym typeface="Wingdings"/>
              </a:rPr>
              <a:t> Force F on wire, F = </a:t>
            </a:r>
            <a:r>
              <a:rPr lang="en-US" dirty="0">
                <a:latin typeface="Symbol" charset="2"/>
                <a:cs typeface="Symbol" charset="2"/>
                <a:sym typeface="Wingdings"/>
              </a:rPr>
              <a:t>D</a:t>
            </a:r>
            <a:r>
              <a:rPr lang="en-US" dirty="0">
                <a:sym typeface="Wingdings"/>
              </a:rPr>
              <a:t>W/</a:t>
            </a:r>
            <a:r>
              <a:rPr lang="en-US" dirty="0" err="1">
                <a:latin typeface="Symbol" charset="2"/>
                <a:cs typeface="Symbol" charset="2"/>
                <a:sym typeface="Wingdings"/>
              </a:rPr>
              <a:t>D</a:t>
            </a:r>
            <a:r>
              <a:rPr lang="en-US" dirty="0" err="1">
                <a:sym typeface="Wingdings"/>
              </a:rPr>
              <a:t>x</a:t>
            </a:r>
            <a:endParaRPr lang="en-US" dirty="0">
              <a:sym typeface="Wingdings"/>
            </a:endParaRPr>
          </a:p>
          <a:p>
            <a:pPr>
              <a:buNone/>
            </a:pPr>
            <a:r>
              <a:rPr lang="en-US" sz="1800" dirty="0">
                <a:sym typeface="Wingdings"/>
              </a:rPr>
              <a:t>						</a:t>
            </a:r>
          </a:p>
          <a:p>
            <a:pPr>
              <a:buNone/>
            </a:pPr>
            <a:r>
              <a:rPr lang="en-US" sz="1800" dirty="0">
                <a:sym typeface="Wingdings"/>
              </a:rPr>
              <a:t>					     </a:t>
            </a:r>
            <a:r>
              <a:rPr lang="en-US" dirty="0" err="1">
                <a:sym typeface="Wingdings"/>
              </a:rPr>
              <a:t></a:t>
            </a:r>
            <a:r>
              <a:rPr lang="en-US" dirty="0">
                <a:sym typeface="Wingdings"/>
              </a:rPr>
              <a:t> F ~ L, define </a:t>
            </a:r>
            <a:r>
              <a:rPr lang="en-GB" dirty="0">
                <a:solidFill>
                  <a:srgbClr val="FF0000"/>
                </a:solidFill>
              </a:rPr>
              <a:t>interface tension </a:t>
            </a:r>
            <a:r>
              <a:rPr lang="en-GB" i="1" dirty="0" err="1">
                <a:latin typeface="Symbol" charset="2"/>
                <a:sym typeface="Symbol" charset="2"/>
              </a:rPr>
              <a:t>g</a:t>
            </a:r>
            <a:r>
              <a:rPr lang="en-GB" dirty="0"/>
              <a:t> </a:t>
            </a:r>
          </a:p>
          <a:p>
            <a:pPr>
              <a:buNone/>
            </a:pPr>
            <a:endParaRPr lang="en-GB" sz="800" dirty="0"/>
          </a:p>
          <a:p>
            <a:pPr>
              <a:buNone/>
            </a:pPr>
            <a:r>
              <a:rPr lang="en-GB" dirty="0"/>
              <a:t> 					</a:t>
            </a:r>
            <a:r>
              <a:rPr lang="en-GB" sz="3200" i="1" dirty="0"/>
              <a:t>F</a:t>
            </a:r>
            <a:r>
              <a:rPr lang="en-GB" sz="3200" dirty="0"/>
              <a:t> = 2</a:t>
            </a:r>
            <a:r>
              <a:rPr lang="en-GB" sz="3200" i="1" dirty="0">
                <a:latin typeface="Symbol" charset="2"/>
                <a:sym typeface="Symbol" charset="2"/>
              </a:rPr>
              <a:t></a:t>
            </a:r>
            <a:r>
              <a:rPr lang="en-GB" sz="3200" i="1" dirty="0"/>
              <a:t>L </a:t>
            </a:r>
            <a:r>
              <a:rPr lang="en-US" sz="3200" dirty="0" err="1">
                <a:sym typeface="Wingdings"/>
              </a:rPr>
              <a:t></a:t>
            </a:r>
            <a:r>
              <a:rPr lang="en-US" sz="3200" dirty="0">
                <a:sym typeface="Wingdings"/>
              </a:rPr>
              <a:t> </a:t>
            </a:r>
            <a:r>
              <a:rPr lang="en-US" sz="3200" i="1" dirty="0" err="1">
                <a:latin typeface="Symbol" charset="2"/>
                <a:cs typeface="Symbol" charset="2"/>
                <a:sym typeface="Wingdings"/>
              </a:rPr>
              <a:t>g</a:t>
            </a:r>
            <a:r>
              <a:rPr lang="en-US" sz="3200" i="1" dirty="0">
                <a:sym typeface="Wingdings"/>
              </a:rPr>
              <a:t> = F/2L = </a:t>
            </a:r>
            <a:r>
              <a:rPr lang="en-US" sz="3200" i="1" dirty="0">
                <a:latin typeface="Symbol" charset="2"/>
                <a:cs typeface="Symbol" charset="2"/>
                <a:sym typeface="Wingdings"/>
              </a:rPr>
              <a:t>D</a:t>
            </a:r>
            <a:r>
              <a:rPr lang="en-US" sz="3200" i="1" dirty="0">
                <a:sym typeface="Wingdings"/>
              </a:rPr>
              <a:t>W/2L</a:t>
            </a:r>
            <a:r>
              <a:rPr lang="en-US" sz="3200" i="1" dirty="0">
                <a:latin typeface="Symbol" charset="2"/>
                <a:cs typeface="Symbol" charset="2"/>
                <a:sym typeface="Wingdings"/>
              </a:rPr>
              <a:t>D</a:t>
            </a:r>
            <a:r>
              <a:rPr lang="en-US" sz="3200" i="1" dirty="0">
                <a:sym typeface="Wingdings"/>
              </a:rPr>
              <a:t>x</a:t>
            </a:r>
            <a:endParaRPr lang="en-GB" sz="3200" i="1" dirty="0"/>
          </a:p>
          <a:p>
            <a:pPr>
              <a:buNone/>
            </a:pPr>
            <a:r>
              <a:rPr lang="en-GB" dirty="0"/>
              <a:t>							</a:t>
            </a:r>
            <a:r>
              <a:rPr lang="en-GB" sz="2400" dirty="0"/>
              <a:t>Unit of </a:t>
            </a:r>
            <a:r>
              <a:rPr lang="en-GB" sz="2400" dirty="0" err="1">
                <a:latin typeface="Symbol" charset="2"/>
                <a:cs typeface="Symbol" charset="2"/>
              </a:rPr>
              <a:t>g</a:t>
            </a:r>
            <a:r>
              <a:rPr lang="en-GB" sz="2400" dirty="0"/>
              <a:t>: N/</a:t>
            </a:r>
            <a:r>
              <a:rPr lang="en-GB" sz="2400" dirty="0" err="1"/>
              <a:t>m</a:t>
            </a:r>
            <a:r>
              <a:rPr lang="en-GB" sz="2400" dirty="0"/>
              <a:t> or J/m</a:t>
            </a:r>
            <a:r>
              <a:rPr lang="en-GB" sz="2400" baseline="30000" dirty="0"/>
              <a:t>2</a:t>
            </a:r>
          </a:p>
          <a:p>
            <a:endParaRPr lang="en-GB" i="1" dirty="0"/>
          </a:p>
        </p:txBody>
      </p:sp>
      <p:graphicFrame>
        <p:nvGraphicFramePr>
          <p:cNvPr id="103429" name="Object 5"/>
          <p:cNvGraphicFramePr>
            <a:graphicFrameLocks noChangeAspect="1"/>
          </p:cNvGraphicFramePr>
          <p:nvPr/>
        </p:nvGraphicFramePr>
        <p:xfrm>
          <a:off x="0" y="3048000"/>
          <a:ext cx="3797300" cy="2552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6891" name="Document" r:id="rId4" imgW="3797300" imgH="2552700" progId="Word.Document.8">
                  <p:embed/>
                </p:oleObj>
              </mc:Choice>
              <mc:Fallback>
                <p:oleObj name="Document" r:id="rId4" imgW="3797300" imgH="2552700" progId="Word.Document.8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3048000"/>
                        <a:ext cx="3797300" cy="2552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33400" y="6027003"/>
            <a:ext cx="55643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Symbol" pitchFamily="-105" charset="2"/>
              <a:buChar char="g"/>
            </a:pPr>
            <a:r>
              <a:rPr lang="en-US" dirty="0">
                <a:latin typeface="+mj-lt"/>
                <a:cs typeface="Symbol" charset="2"/>
              </a:rPr>
              <a:t> is a property of the 2 liquids in contact</a:t>
            </a:r>
          </a:p>
          <a:p>
            <a:r>
              <a:rPr lang="en-US" dirty="0">
                <a:latin typeface="Symbol" charset="2"/>
                <a:cs typeface="Symbol" charset="2"/>
              </a:rPr>
              <a:t>g</a:t>
            </a:r>
            <a:r>
              <a:rPr lang="en-US" dirty="0"/>
              <a:t> = </a:t>
            </a:r>
            <a:r>
              <a:rPr lang="en-US" dirty="0">
                <a:latin typeface="Symbol" charset="2"/>
                <a:cs typeface="Symbol" charset="2"/>
              </a:rPr>
              <a:t>g</a:t>
            </a:r>
            <a:r>
              <a:rPr lang="en-US" dirty="0"/>
              <a:t>(T)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8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0"/>
            <a:ext cx="8420100" cy="1143000"/>
          </a:xfrm>
        </p:spPr>
        <p:txBody>
          <a:bodyPr/>
          <a:lstStyle/>
          <a:p>
            <a:r>
              <a:rPr lang="en-GB" dirty="0"/>
              <a:t>Lamellar morphology</a:t>
            </a:r>
          </a:p>
        </p:txBody>
      </p:sp>
      <p:sp>
        <p:nvSpPr>
          <p:cNvPr id="34201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72481" y="1676400"/>
            <a:ext cx="7296718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GB" sz="2400" dirty="0"/>
              <a:t>Here the two blocks are of similar size, n ≈ m 	(f ≈ ½)</a:t>
            </a:r>
          </a:p>
          <a:p>
            <a:pPr>
              <a:lnSpc>
                <a:spcPct val="90000"/>
              </a:lnSpc>
            </a:pPr>
            <a:r>
              <a:rPr lang="en-GB" sz="2400" dirty="0"/>
              <a:t>Phase separation even for small positive </a:t>
            </a:r>
            <a:r>
              <a:rPr lang="en-GB" sz="2400" dirty="0">
                <a:latin typeface="Symbol" charset="2"/>
                <a:ea typeface="Symbol" charset="2"/>
                <a:cs typeface="Symbol" charset="2"/>
              </a:rPr>
              <a:t>c</a:t>
            </a:r>
          </a:p>
          <a:p>
            <a:pPr>
              <a:lnSpc>
                <a:spcPct val="90000"/>
              </a:lnSpc>
            </a:pPr>
            <a:endParaRPr lang="en-GB" sz="2400" dirty="0"/>
          </a:p>
          <a:p>
            <a:pPr>
              <a:lnSpc>
                <a:spcPct val="90000"/>
              </a:lnSpc>
            </a:pPr>
            <a:r>
              <a:rPr lang="en-GB" sz="2400" dirty="0"/>
              <a:t>‘Lamellae’ </a:t>
            </a:r>
            <a:r>
              <a:rPr lang="mr-IN" sz="2400" dirty="0"/>
              <a:t>–</a:t>
            </a:r>
            <a:r>
              <a:rPr lang="en-GB" sz="2400" dirty="0"/>
              <a:t> but amorphous - not to be confused with crystalline lamellae</a:t>
            </a:r>
          </a:p>
          <a:p>
            <a:pPr>
              <a:lnSpc>
                <a:spcPct val="90000"/>
              </a:lnSpc>
            </a:pPr>
            <a:endParaRPr lang="en-GB" sz="2400" dirty="0"/>
          </a:p>
          <a:p>
            <a:pPr>
              <a:lnSpc>
                <a:spcPct val="90000"/>
              </a:lnSpc>
            </a:pPr>
            <a:r>
              <a:rPr lang="en-GB" sz="2400" dirty="0"/>
              <a:t>Scaling of lamella thickness d with N?			d ~ </a:t>
            </a:r>
            <a:r>
              <a:rPr lang="en-GB" sz="2400" dirty="0" err="1"/>
              <a:t>N</a:t>
            </a:r>
            <a:r>
              <a:rPr lang="en-GB" sz="2400" baseline="30000" dirty="0" err="1"/>
              <a:t>b</a:t>
            </a:r>
            <a:r>
              <a:rPr lang="en-GB" sz="2400" baseline="30000" dirty="0"/>
              <a:t>  	</a:t>
            </a:r>
            <a:r>
              <a:rPr lang="en-GB" sz="2000" dirty="0"/>
              <a:t>(Note: N ≈ 2n, so same scaling)</a:t>
            </a:r>
            <a:endParaRPr lang="en-GB" sz="2000" baseline="30000" dirty="0"/>
          </a:p>
        </p:txBody>
      </p:sp>
      <p:sp>
        <p:nvSpPr>
          <p:cNvPr id="342127" name="Text Box 111"/>
          <p:cNvSpPr txBox="1">
            <a:spLocks noChangeArrowheads="1"/>
          </p:cNvSpPr>
          <p:nvPr/>
        </p:nvSpPr>
        <p:spPr bwMode="auto">
          <a:xfrm>
            <a:off x="9144000" y="4724400"/>
            <a:ext cx="38166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GB" sz="2000" i="1" dirty="0" err="1">
                <a:latin typeface="Times" charset="0"/>
              </a:rPr>
              <a:t>d</a:t>
            </a:r>
            <a:endParaRPr lang="en-GB" sz="2000" i="1" dirty="0">
              <a:latin typeface="Times" charset="0"/>
            </a:endParaRPr>
          </a:p>
        </p:txBody>
      </p:sp>
      <p:grpSp>
        <p:nvGrpSpPr>
          <p:cNvPr id="342075" name="Group 59"/>
          <p:cNvGrpSpPr>
            <a:grpSpLocks/>
          </p:cNvGrpSpPr>
          <p:nvPr/>
        </p:nvGrpSpPr>
        <p:grpSpPr bwMode="auto">
          <a:xfrm rot="5400000">
            <a:off x="5789613" y="2971800"/>
            <a:ext cx="5257800" cy="1143000"/>
            <a:chOff x="1344" y="3312"/>
            <a:chExt cx="3312" cy="720"/>
          </a:xfrm>
        </p:grpSpPr>
        <p:grpSp>
          <p:nvGrpSpPr>
            <p:cNvPr id="342076" name="Group 60"/>
            <p:cNvGrpSpPr>
              <a:grpSpLocks/>
            </p:cNvGrpSpPr>
            <p:nvPr/>
          </p:nvGrpSpPr>
          <p:grpSpPr bwMode="auto">
            <a:xfrm>
              <a:off x="1344" y="3312"/>
              <a:ext cx="1104" cy="720"/>
              <a:chOff x="1344" y="3312"/>
              <a:chExt cx="1104" cy="720"/>
            </a:xfrm>
          </p:grpSpPr>
          <p:sp>
            <p:nvSpPr>
              <p:cNvPr id="342077" name="Rectangle 61"/>
              <p:cNvSpPr>
                <a:spLocks noChangeArrowheads="1"/>
              </p:cNvSpPr>
              <p:nvPr/>
            </p:nvSpPr>
            <p:spPr bwMode="auto">
              <a:xfrm>
                <a:off x="1344" y="3312"/>
                <a:ext cx="552" cy="720"/>
              </a:xfrm>
              <a:prstGeom prst="rect">
                <a:avLst/>
              </a:prstGeom>
              <a:solidFill>
                <a:srgbClr val="000080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078" name="Rectangle 62"/>
              <p:cNvSpPr>
                <a:spLocks noChangeArrowheads="1"/>
              </p:cNvSpPr>
              <p:nvPr/>
            </p:nvSpPr>
            <p:spPr bwMode="auto">
              <a:xfrm>
                <a:off x="1896" y="3312"/>
                <a:ext cx="552" cy="720"/>
              </a:xfrm>
              <a:prstGeom prst="rect">
                <a:avLst/>
              </a:prstGeom>
              <a:solidFill>
                <a:srgbClr val="CC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grpSp>
          <p:nvGrpSpPr>
            <p:cNvPr id="342079" name="Group 63"/>
            <p:cNvGrpSpPr>
              <a:grpSpLocks/>
            </p:cNvGrpSpPr>
            <p:nvPr/>
          </p:nvGrpSpPr>
          <p:grpSpPr bwMode="auto">
            <a:xfrm>
              <a:off x="3552" y="3312"/>
              <a:ext cx="1104" cy="720"/>
              <a:chOff x="3552" y="3312"/>
              <a:chExt cx="1104" cy="720"/>
            </a:xfrm>
          </p:grpSpPr>
          <p:sp>
            <p:nvSpPr>
              <p:cNvPr id="342080" name="Rectangle 64"/>
              <p:cNvSpPr>
                <a:spLocks noChangeArrowheads="1"/>
              </p:cNvSpPr>
              <p:nvPr/>
            </p:nvSpPr>
            <p:spPr bwMode="auto">
              <a:xfrm>
                <a:off x="3552" y="3312"/>
                <a:ext cx="552" cy="720"/>
              </a:xfrm>
              <a:prstGeom prst="rect">
                <a:avLst/>
              </a:prstGeom>
              <a:solidFill>
                <a:srgbClr val="000080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081" name="Rectangle 65"/>
              <p:cNvSpPr>
                <a:spLocks noChangeArrowheads="1"/>
              </p:cNvSpPr>
              <p:nvPr/>
            </p:nvSpPr>
            <p:spPr bwMode="auto">
              <a:xfrm>
                <a:off x="4104" y="3312"/>
                <a:ext cx="552" cy="720"/>
              </a:xfrm>
              <a:prstGeom prst="rect">
                <a:avLst/>
              </a:prstGeom>
              <a:solidFill>
                <a:srgbClr val="CC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grpSp>
          <p:nvGrpSpPr>
            <p:cNvPr id="342082" name="Group 66"/>
            <p:cNvGrpSpPr>
              <a:grpSpLocks/>
            </p:cNvGrpSpPr>
            <p:nvPr/>
          </p:nvGrpSpPr>
          <p:grpSpPr bwMode="auto">
            <a:xfrm>
              <a:off x="2448" y="3312"/>
              <a:ext cx="1104" cy="720"/>
              <a:chOff x="2448" y="3312"/>
              <a:chExt cx="1104" cy="720"/>
            </a:xfrm>
          </p:grpSpPr>
          <p:sp>
            <p:nvSpPr>
              <p:cNvPr id="342083" name="Rectangle 67"/>
              <p:cNvSpPr>
                <a:spLocks noChangeArrowheads="1"/>
              </p:cNvSpPr>
              <p:nvPr/>
            </p:nvSpPr>
            <p:spPr bwMode="auto">
              <a:xfrm>
                <a:off x="2448" y="3312"/>
                <a:ext cx="552" cy="720"/>
              </a:xfrm>
              <a:prstGeom prst="rect">
                <a:avLst/>
              </a:prstGeom>
              <a:solidFill>
                <a:srgbClr val="000080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084" name="Rectangle 68"/>
              <p:cNvSpPr>
                <a:spLocks noChangeArrowheads="1"/>
              </p:cNvSpPr>
              <p:nvPr/>
            </p:nvSpPr>
            <p:spPr bwMode="auto">
              <a:xfrm>
                <a:off x="3000" y="3312"/>
                <a:ext cx="552" cy="720"/>
              </a:xfrm>
              <a:prstGeom prst="rect">
                <a:avLst/>
              </a:prstGeom>
              <a:solidFill>
                <a:srgbClr val="CC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342126" name="Line 110"/>
          <p:cNvSpPr>
            <a:spLocks noChangeShapeType="1"/>
          </p:cNvSpPr>
          <p:nvPr/>
        </p:nvSpPr>
        <p:spPr bwMode="auto">
          <a:xfrm rot="5400000">
            <a:off x="8686800" y="4876800"/>
            <a:ext cx="914400" cy="0"/>
          </a:xfrm>
          <a:prstGeom prst="line">
            <a:avLst/>
          </a:prstGeom>
          <a:noFill/>
          <a:ln w="25400">
            <a:solidFill>
              <a:srgbClr val="003300"/>
            </a:solidFill>
            <a:round/>
            <a:headEnd type="arrow" w="med" len="med"/>
            <a:tailEnd type="arrow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342179" name="Group 163"/>
          <p:cNvGrpSpPr>
            <a:grpSpLocks/>
          </p:cNvGrpSpPr>
          <p:nvPr/>
        </p:nvGrpSpPr>
        <p:grpSpPr bwMode="auto">
          <a:xfrm rot="5400000">
            <a:off x="6113463" y="3068638"/>
            <a:ext cx="4573587" cy="1023937"/>
            <a:chOff x="1563" y="3455"/>
            <a:chExt cx="2881" cy="645"/>
          </a:xfrm>
        </p:grpSpPr>
        <p:grpSp>
          <p:nvGrpSpPr>
            <p:cNvPr id="342130" name="Group 114"/>
            <p:cNvGrpSpPr>
              <a:grpSpLocks/>
            </p:cNvGrpSpPr>
            <p:nvPr/>
          </p:nvGrpSpPr>
          <p:grpSpPr bwMode="auto">
            <a:xfrm>
              <a:off x="1893" y="3467"/>
              <a:ext cx="2551" cy="633"/>
              <a:chOff x="1893" y="3467"/>
              <a:chExt cx="2551" cy="633"/>
            </a:xfrm>
          </p:grpSpPr>
          <p:grpSp>
            <p:nvGrpSpPr>
              <p:cNvPr id="342085" name="Group 69"/>
              <p:cNvGrpSpPr>
                <a:grpSpLocks/>
              </p:cNvGrpSpPr>
              <p:nvPr/>
            </p:nvGrpSpPr>
            <p:grpSpPr bwMode="auto">
              <a:xfrm>
                <a:off x="1902" y="3493"/>
                <a:ext cx="534" cy="596"/>
                <a:chOff x="1902" y="3395"/>
                <a:chExt cx="534" cy="596"/>
              </a:xfrm>
            </p:grpSpPr>
            <p:sp>
              <p:nvSpPr>
                <p:cNvPr id="342086" name="Freeform 70"/>
                <p:cNvSpPr>
                  <a:spLocks/>
                </p:cNvSpPr>
                <p:nvPr/>
              </p:nvSpPr>
              <p:spPr bwMode="auto">
                <a:xfrm>
                  <a:off x="1902" y="3395"/>
                  <a:ext cx="313" cy="63"/>
                </a:xfrm>
                <a:custGeom>
                  <a:avLst/>
                  <a:gdLst/>
                  <a:ahLst/>
                  <a:cxnLst>
                    <a:cxn ang="0">
                      <a:pos x="0" y="27"/>
                    </a:cxn>
                    <a:cxn ang="0">
                      <a:pos x="80" y="9"/>
                    </a:cxn>
                    <a:cxn ang="0">
                      <a:pos x="160" y="63"/>
                    </a:cxn>
                    <a:cxn ang="0">
                      <a:pos x="231" y="45"/>
                    </a:cxn>
                    <a:cxn ang="0">
                      <a:pos x="285" y="9"/>
                    </a:cxn>
                    <a:cxn ang="0">
                      <a:pos x="311" y="27"/>
                    </a:cxn>
                  </a:cxnLst>
                  <a:rect l="0" t="0" r="r" b="b"/>
                  <a:pathLst>
                    <a:path w="313" h="63">
                      <a:moveTo>
                        <a:pt x="0" y="27"/>
                      </a:moveTo>
                      <a:cubicBezTo>
                        <a:pt x="37" y="39"/>
                        <a:pt x="48" y="30"/>
                        <a:pt x="80" y="9"/>
                      </a:cubicBezTo>
                      <a:cubicBezTo>
                        <a:pt x="113" y="20"/>
                        <a:pt x="131" y="42"/>
                        <a:pt x="160" y="63"/>
                      </a:cubicBezTo>
                      <a:cubicBezTo>
                        <a:pt x="167" y="61"/>
                        <a:pt x="218" y="53"/>
                        <a:pt x="231" y="45"/>
                      </a:cubicBezTo>
                      <a:cubicBezTo>
                        <a:pt x="295" y="0"/>
                        <a:pt x="222" y="29"/>
                        <a:pt x="285" y="9"/>
                      </a:cubicBezTo>
                      <a:cubicBezTo>
                        <a:pt x="313" y="18"/>
                        <a:pt x="311" y="8"/>
                        <a:pt x="311" y="27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087" name="Freeform 71"/>
                <p:cNvSpPr>
                  <a:spLocks/>
                </p:cNvSpPr>
                <p:nvPr/>
              </p:nvSpPr>
              <p:spPr bwMode="auto">
                <a:xfrm>
                  <a:off x="1902" y="3627"/>
                  <a:ext cx="338" cy="124"/>
                </a:xfrm>
                <a:custGeom>
                  <a:avLst/>
                  <a:gdLst/>
                  <a:ahLst/>
                  <a:cxnLst>
                    <a:cxn ang="0">
                      <a:pos x="0" y="26"/>
                    </a:cxn>
                    <a:cxn ang="0">
                      <a:pos x="89" y="17"/>
                    </a:cxn>
                    <a:cxn ang="0">
                      <a:pos x="116" y="26"/>
                    </a:cxn>
                    <a:cxn ang="0">
                      <a:pos x="142" y="115"/>
                    </a:cxn>
                    <a:cxn ang="0">
                      <a:pos x="169" y="124"/>
                    </a:cxn>
                    <a:cxn ang="0">
                      <a:pos x="338" y="0"/>
                    </a:cxn>
                  </a:cxnLst>
                  <a:rect l="0" t="0" r="r" b="b"/>
                  <a:pathLst>
                    <a:path w="338" h="124">
                      <a:moveTo>
                        <a:pt x="0" y="26"/>
                      </a:moveTo>
                      <a:cubicBezTo>
                        <a:pt x="46" y="60"/>
                        <a:pt x="54" y="68"/>
                        <a:pt x="89" y="17"/>
                      </a:cubicBezTo>
                      <a:cubicBezTo>
                        <a:pt x="98" y="20"/>
                        <a:pt x="109" y="19"/>
                        <a:pt x="116" y="26"/>
                      </a:cubicBezTo>
                      <a:cubicBezTo>
                        <a:pt x="136" y="46"/>
                        <a:pt x="122" y="95"/>
                        <a:pt x="142" y="115"/>
                      </a:cubicBezTo>
                      <a:cubicBezTo>
                        <a:pt x="148" y="121"/>
                        <a:pt x="160" y="121"/>
                        <a:pt x="169" y="124"/>
                      </a:cubicBezTo>
                      <a:cubicBezTo>
                        <a:pt x="206" y="67"/>
                        <a:pt x="262" y="0"/>
                        <a:pt x="338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088" name="Freeform 72"/>
                <p:cNvSpPr>
                  <a:spLocks/>
                </p:cNvSpPr>
                <p:nvPr/>
              </p:nvSpPr>
              <p:spPr bwMode="auto">
                <a:xfrm>
                  <a:off x="1902" y="3893"/>
                  <a:ext cx="302" cy="74"/>
                </a:xfrm>
                <a:custGeom>
                  <a:avLst/>
                  <a:gdLst/>
                  <a:ahLst/>
                  <a:cxnLst>
                    <a:cxn ang="0">
                      <a:pos x="0" y="54"/>
                    </a:cxn>
                    <a:cxn ang="0">
                      <a:pos x="71" y="27"/>
                    </a:cxn>
                    <a:cxn ang="0">
                      <a:pos x="116" y="71"/>
                    </a:cxn>
                    <a:cxn ang="0">
                      <a:pos x="134" y="45"/>
                    </a:cxn>
                    <a:cxn ang="0">
                      <a:pos x="187" y="9"/>
                    </a:cxn>
                    <a:cxn ang="0">
                      <a:pos x="258" y="0"/>
                    </a:cxn>
                    <a:cxn ang="0">
                      <a:pos x="285" y="18"/>
                    </a:cxn>
                    <a:cxn ang="0">
                      <a:pos x="302" y="45"/>
                    </a:cxn>
                  </a:cxnLst>
                  <a:rect l="0" t="0" r="r" b="b"/>
                  <a:pathLst>
                    <a:path w="302" h="74">
                      <a:moveTo>
                        <a:pt x="0" y="54"/>
                      </a:moveTo>
                      <a:cubicBezTo>
                        <a:pt x="22" y="20"/>
                        <a:pt x="32" y="13"/>
                        <a:pt x="71" y="27"/>
                      </a:cubicBezTo>
                      <a:cubicBezTo>
                        <a:pt x="76" y="35"/>
                        <a:pt x="97" y="74"/>
                        <a:pt x="116" y="71"/>
                      </a:cubicBezTo>
                      <a:cubicBezTo>
                        <a:pt x="126" y="68"/>
                        <a:pt x="126" y="51"/>
                        <a:pt x="134" y="45"/>
                      </a:cubicBezTo>
                      <a:cubicBezTo>
                        <a:pt x="150" y="30"/>
                        <a:pt x="187" y="9"/>
                        <a:pt x="187" y="9"/>
                      </a:cubicBezTo>
                      <a:cubicBezTo>
                        <a:pt x="218" y="55"/>
                        <a:pt x="223" y="34"/>
                        <a:pt x="258" y="0"/>
                      </a:cubicBezTo>
                      <a:cubicBezTo>
                        <a:pt x="267" y="6"/>
                        <a:pt x="277" y="10"/>
                        <a:pt x="285" y="18"/>
                      </a:cubicBezTo>
                      <a:cubicBezTo>
                        <a:pt x="292" y="25"/>
                        <a:pt x="302" y="45"/>
                        <a:pt x="302" y="45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089" name="Freeform 73"/>
                <p:cNvSpPr>
                  <a:spLocks/>
                </p:cNvSpPr>
                <p:nvPr/>
              </p:nvSpPr>
              <p:spPr bwMode="auto">
                <a:xfrm>
                  <a:off x="2116" y="3491"/>
                  <a:ext cx="320" cy="56"/>
                </a:xfrm>
                <a:custGeom>
                  <a:avLst/>
                  <a:gdLst/>
                  <a:ahLst/>
                  <a:cxnLst>
                    <a:cxn ang="0">
                      <a:pos x="320" y="20"/>
                    </a:cxn>
                    <a:cxn ang="0">
                      <a:pos x="293" y="11"/>
                    </a:cxn>
                    <a:cxn ang="0">
                      <a:pos x="240" y="29"/>
                    </a:cxn>
                    <a:cxn ang="0">
                      <a:pos x="186" y="11"/>
                    </a:cxn>
                    <a:cxn ang="0">
                      <a:pos x="106" y="56"/>
                    </a:cxn>
                    <a:cxn ang="0">
                      <a:pos x="80" y="47"/>
                    </a:cxn>
                    <a:cxn ang="0">
                      <a:pos x="53" y="29"/>
                    </a:cxn>
                    <a:cxn ang="0">
                      <a:pos x="0" y="11"/>
                    </a:cxn>
                  </a:cxnLst>
                  <a:rect l="0" t="0" r="r" b="b"/>
                  <a:pathLst>
                    <a:path w="320" h="56">
                      <a:moveTo>
                        <a:pt x="320" y="20"/>
                      </a:moveTo>
                      <a:cubicBezTo>
                        <a:pt x="311" y="17"/>
                        <a:pt x="302" y="9"/>
                        <a:pt x="293" y="11"/>
                      </a:cubicBezTo>
                      <a:cubicBezTo>
                        <a:pt x="274" y="13"/>
                        <a:pt x="240" y="29"/>
                        <a:pt x="240" y="29"/>
                      </a:cubicBezTo>
                      <a:cubicBezTo>
                        <a:pt x="222" y="23"/>
                        <a:pt x="201" y="0"/>
                        <a:pt x="186" y="11"/>
                      </a:cubicBezTo>
                      <a:cubicBezTo>
                        <a:pt x="159" y="29"/>
                        <a:pt x="132" y="38"/>
                        <a:pt x="106" y="56"/>
                      </a:cubicBezTo>
                      <a:cubicBezTo>
                        <a:pt x="97" y="53"/>
                        <a:pt x="88" y="51"/>
                        <a:pt x="80" y="47"/>
                      </a:cubicBezTo>
                      <a:cubicBezTo>
                        <a:pt x="70" y="42"/>
                        <a:pt x="62" y="33"/>
                        <a:pt x="53" y="29"/>
                      </a:cubicBezTo>
                      <a:cubicBezTo>
                        <a:pt x="35" y="21"/>
                        <a:pt x="0" y="11"/>
                        <a:pt x="0" y="11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090" name="Freeform 74"/>
                <p:cNvSpPr>
                  <a:spLocks/>
                </p:cNvSpPr>
                <p:nvPr/>
              </p:nvSpPr>
              <p:spPr bwMode="auto">
                <a:xfrm>
                  <a:off x="2124" y="3735"/>
                  <a:ext cx="303" cy="87"/>
                </a:xfrm>
                <a:custGeom>
                  <a:avLst/>
                  <a:gdLst/>
                  <a:ahLst/>
                  <a:cxnLst>
                    <a:cxn ang="0">
                      <a:pos x="303" y="7"/>
                    </a:cxn>
                    <a:cxn ang="0">
                      <a:pos x="160" y="87"/>
                    </a:cxn>
                    <a:cxn ang="0">
                      <a:pos x="80" y="69"/>
                    </a:cxn>
                    <a:cxn ang="0">
                      <a:pos x="36" y="61"/>
                    </a:cxn>
                    <a:cxn ang="0">
                      <a:pos x="0" y="43"/>
                    </a:cxn>
                  </a:cxnLst>
                  <a:rect l="0" t="0" r="r" b="b"/>
                  <a:pathLst>
                    <a:path w="303" h="87">
                      <a:moveTo>
                        <a:pt x="303" y="7"/>
                      </a:moveTo>
                      <a:cubicBezTo>
                        <a:pt x="157" y="31"/>
                        <a:pt x="219" y="0"/>
                        <a:pt x="160" y="87"/>
                      </a:cubicBezTo>
                      <a:cubicBezTo>
                        <a:pt x="133" y="81"/>
                        <a:pt x="104" y="80"/>
                        <a:pt x="80" y="69"/>
                      </a:cubicBezTo>
                      <a:cubicBezTo>
                        <a:pt x="35" y="48"/>
                        <a:pt x="94" y="21"/>
                        <a:pt x="36" y="61"/>
                      </a:cubicBezTo>
                      <a:cubicBezTo>
                        <a:pt x="6" y="41"/>
                        <a:pt x="19" y="43"/>
                        <a:pt x="0" y="43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091" name="Freeform 75"/>
                <p:cNvSpPr>
                  <a:spLocks/>
                </p:cNvSpPr>
                <p:nvPr/>
              </p:nvSpPr>
              <p:spPr bwMode="auto">
                <a:xfrm>
                  <a:off x="2133" y="3938"/>
                  <a:ext cx="294" cy="53"/>
                </a:xfrm>
                <a:custGeom>
                  <a:avLst/>
                  <a:gdLst/>
                  <a:ahLst/>
                  <a:cxnLst>
                    <a:cxn ang="0">
                      <a:pos x="294" y="44"/>
                    </a:cxn>
                    <a:cxn ang="0">
                      <a:pos x="205" y="0"/>
                    </a:cxn>
                    <a:cxn ang="0">
                      <a:pos x="98" y="35"/>
                    </a:cxn>
                    <a:cxn ang="0">
                      <a:pos x="0" y="53"/>
                    </a:cxn>
                  </a:cxnLst>
                  <a:rect l="0" t="0" r="r" b="b"/>
                  <a:pathLst>
                    <a:path w="294" h="53">
                      <a:moveTo>
                        <a:pt x="294" y="44"/>
                      </a:moveTo>
                      <a:cubicBezTo>
                        <a:pt x="262" y="28"/>
                        <a:pt x="233" y="19"/>
                        <a:pt x="205" y="0"/>
                      </a:cubicBezTo>
                      <a:cubicBezTo>
                        <a:pt x="151" y="8"/>
                        <a:pt x="143" y="19"/>
                        <a:pt x="98" y="35"/>
                      </a:cubicBezTo>
                      <a:cubicBezTo>
                        <a:pt x="86" y="33"/>
                        <a:pt x="0" y="6"/>
                        <a:pt x="0" y="53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42092" name="Group 76"/>
              <p:cNvGrpSpPr>
                <a:grpSpLocks/>
              </p:cNvGrpSpPr>
              <p:nvPr/>
            </p:nvGrpSpPr>
            <p:grpSpPr bwMode="auto">
              <a:xfrm>
                <a:off x="1893" y="3494"/>
                <a:ext cx="534" cy="533"/>
                <a:chOff x="1893" y="3396"/>
                <a:chExt cx="534" cy="533"/>
              </a:xfrm>
            </p:grpSpPr>
            <p:sp>
              <p:nvSpPr>
                <p:cNvPr id="342093" name="Freeform 77"/>
                <p:cNvSpPr>
                  <a:spLocks/>
                </p:cNvSpPr>
                <p:nvPr/>
              </p:nvSpPr>
              <p:spPr bwMode="auto">
                <a:xfrm>
                  <a:off x="1893" y="3511"/>
                  <a:ext cx="311" cy="178"/>
                </a:xfrm>
                <a:custGeom>
                  <a:avLst/>
                  <a:gdLst/>
                  <a:ahLst/>
                  <a:cxnLst>
                    <a:cxn ang="0">
                      <a:pos x="0" y="27"/>
                    </a:cxn>
                    <a:cxn ang="0">
                      <a:pos x="89" y="27"/>
                    </a:cxn>
                    <a:cxn ang="0">
                      <a:pos x="169" y="53"/>
                    </a:cxn>
                    <a:cxn ang="0">
                      <a:pos x="196" y="80"/>
                    </a:cxn>
                    <a:cxn ang="0">
                      <a:pos x="223" y="133"/>
                    </a:cxn>
                    <a:cxn ang="0">
                      <a:pos x="311" y="178"/>
                    </a:cxn>
                  </a:cxnLst>
                  <a:rect l="0" t="0" r="r" b="b"/>
                  <a:pathLst>
                    <a:path w="311" h="178">
                      <a:moveTo>
                        <a:pt x="0" y="27"/>
                      </a:moveTo>
                      <a:cubicBezTo>
                        <a:pt x="66" y="4"/>
                        <a:pt x="37" y="0"/>
                        <a:pt x="89" y="27"/>
                      </a:cubicBezTo>
                      <a:cubicBezTo>
                        <a:pt x="112" y="61"/>
                        <a:pt x="129" y="66"/>
                        <a:pt x="169" y="53"/>
                      </a:cubicBezTo>
                      <a:cubicBezTo>
                        <a:pt x="178" y="62"/>
                        <a:pt x="188" y="69"/>
                        <a:pt x="196" y="80"/>
                      </a:cubicBezTo>
                      <a:cubicBezTo>
                        <a:pt x="209" y="100"/>
                        <a:pt x="198" y="117"/>
                        <a:pt x="223" y="133"/>
                      </a:cubicBezTo>
                      <a:cubicBezTo>
                        <a:pt x="261" y="157"/>
                        <a:pt x="280" y="144"/>
                        <a:pt x="311" y="178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094" name="Freeform 78"/>
                <p:cNvSpPr>
                  <a:spLocks/>
                </p:cNvSpPr>
                <p:nvPr/>
              </p:nvSpPr>
              <p:spPr bwMode="auto">
                <a:xfrm>
                  <a:off x="2122" y="3582"/>
                  <a:ext cx="305" cy="125"/>
                </a:xfrm>
                <a:custGeom>
                  <a:avLst/>
                  <a:gdLst/>
                  <a:ahLst/>
                  <a:cxnLst>
                    <a:cxn ang="0">
                      <a:pos x="305" y="36"/>
                    </a:cxn>
                    <a:cxn ang="0">
                      <a:pos x="242" y="80"/>
                    </a:cxn>
                    <a:cxn ang="0">
                      <a:pos x="225" y="107"/>
                    </a:cxn>
                    <a:cxn ang="0">
                      <a:pos x="171" y="125"/>
                    </a:cxn>
                    <a:cxn ang="0">
                      <a:pos x="100" y="54"/>
                    </a:cxn>
                    <a:cxn ang="0">
                      <a:pos x="11" y="45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305" h="125">
                      <a:moveTo>
                        <a:pt x="305" y="36"/>
                      </a:moveTo>
                      <a:cubicBezTo>
                        <a:pt x="284" y="50"/>
                        <a:pt x="255" y="58"/>
                        <a:pt x="242" y="80"/>
                      </a:cubicBezTo>
                      <a:cubicBezTo>
                        <a:pt x="236" y="89"/>
                        <a:pt x="233" y="101"/>
                        <a:pt x="225" y="107"/>
                      </a:cubicBezTo>
                      <a:cubicBezTo>
                        <a:pt x="208" y="117"/>
                        <a:pt x="171" y="125"/>
                        <a:pt x="171" y="125"/>
                      </a:cubicBezTo>
                      <a:cubicBezTo>
                        <a:pt x="145" y="98"/>
                        <a:pt x="131" y="73"/>
                        <a:pt x="100" y="54"/>
                      </a:cubicBezTo>
                      <a:cubicBezTo>
                        <a:pt x="44" y="64"/>
                        <a:pt x="40" y="87"/>
                        <a:pt x="11" y="45"/>
                      </a:cubicBezTo>
                      <a:cubicBezTo>
                        <a:pt x="0" y="12"/>
                        <a:pt x="2" y="27"/>
                        <a:pt x="2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095" name="Freeform 79"/>
                <p:cNvSpPr>
                  <a:spLocks/>
                </p:cNvSpPr>
                <p:nvPr/>
              </p:nvSpPr>
              <p:spPr bwMode="auto">
                <a:xfrm>
                  <a:off x="2107" y="3396"/>
                  <a:ext cx="320" cy="53"/>
                </a:xfrm>
                <a:custGeom>
                  <a:avLst/>
                  <a:gdLst/>
                  <a:ahLst/>
                  <a:cxnLst>
                    <a:cxn ang="0">
                      <a:pos x="320" y="0"/>
                    </a:cxn>
                    <a:cxn ang="0">
                      <a:pos x="266" y="26"/>
                    </a:cxn>
                    <a:cxn ang="0">
                      <a:pos x="240" y="8"/>
                    </a:cxn>
                    <a:cxn ang="0">
                      <a:pos x="204" y="0"/>
                    </a:cxn>
                    <a:cxn ang="0">
                      <a:pos x="124" y="35"/>
                    </a:cxn>
                    <a:cxn ang="0">
                      <a:pos x="71" y="53"/>
                    </a:cxn>
                    <a:cxn ang="0">
                      <a:pos x="0" y="8"/>
                    </a:cxn>
                  </a:cxnLst>
                  <a:rect l="0" t="0" r="r" b="b"/>
                  <a:pathLst>
                    <a:path w="320" h="53">
                      <a:moveTo>
                        <a:pt x="320" y="0"/>
                      </a:moveTo>
                      <a:cubicBezTo>
                        <a:pt x="311" y="5"/>
                        <a:pt x="279" y="28"/>
                        <a:pt x="266" y="26"/>
                      </a:cubicBezTo>
                      <a:cubicBezTo>
                        <a:pt x="255" y="24"/>
                        <a:pt x="249" y="12"/>
                        <a:pt x="240" y="8"/>
                      </a:cubicBezTo>
                      <a:cubicBezTo>
                        <a:pt x="228" y="3"/>
                        <a:pt x="216" y="2"/>
                        <a:pt x="204" y="0"/>
                      </a:cubicBezTo>
                      <a:cubicBezTo>
                        <a:pt x="173" y="9"/>
                        <a:pt x="152" y="22"/>
                        <a:pt x="124" y="35"/>
                      </a:cubicBezTo>
                      <a:cubicBezTo>
                        <a:pt x="106" y="42"/>
                        <a:pt x="71" y="53"/>
                        <a:pt x="71" y="53"/>
                      </a:cubicBezTo>
                      <a:cubicBezTo>
                        <a:pt x="32" y="43"/>
                        <a:pt x="26" y="34"/>
                        <a:pt x="0" y="8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096" name="Freeform 80"/>
                <p:cNvSpPr>
                  <a:spLocks/>
                </p:cNvSpPr>
                <p:nvPr/>
              </p:nvSpPr>
              <p:spPr bwMode="auto">
                <a:xfrm>
                  <a:off x="2176" y="3804"/>
                  <a:ext cx="251" cy="125"/>
                </a:xfrm>
                <a:custGeom>
                  <a:avLst/>
                  <a:gdLst/>
                  <a:ahLst/>
                  <a:cxnLst>
                    <a:cxn ang="0">
                      <a:pos x="251" y="72"/>
                    </a:cxn>
                    <a:cxn ang="0">
                      <a:pos x="197" y="89"/>
                    </a:cxn>
                    <a:cxn ang="0">
                      <a:pos x="144" y="125"/>
                    </a:cxn>
                    <a:cxn ang="0">
                      <a:pos x="28" y="63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251" h="125">
                      <a:moveTo>
                        <a:pt x="251" y="72"/>
                      </a:moveTo>
                      <a:cubicBezTo>
                        <a:pt x="245" y="73"/>
                        <a:pt x="201" y="86"/>
                        <a:pt x="197" y="89"/>
                      </a:cubicBezTo>
                      <a:cubicBezTo>
                        <a:pt x="178" y="99"/>
                        <a:pt x="144" y="125"/>
                        <a:pt x="144" y="125"/>
                      </a:cubicBezTo>
                      <a:cubicBezTo>
                        <a:pt x="103" y="104"/>
                        <a:pt x="70" y="77"/>
                        <a:pt x="28" y="63"/>
                      </a:cubicBezTo>
                      <a:cubicBezTo>
                        <a:pt x="0" y="6"/>
                        <a:pt x="2" y="28"/>
                        <a:pt x="2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097" name="Freeform 81"/>
                <p:cNvSpPr>
                  <a:spLocks/>
                </p:cNvSpPr>
                <p:nvPr/>
              </p:nvSpPr>
              <p:spPr bwMode="auto">
                <a:xfrm>
                  <a:off x="1902" y="3733"/>
                  <a:ext cx="205" cy="125"/>
                </a:xfrm>
                <a:custGeom>
                  <a:avLst/>
                  <a:gdLst/>
                  <a:ahLst/>
                  <a:cxnLst>
                    <a:cxn ang="0">
                      <a:pos x="0" y="80"/>
                    </a:cxn>
                    <a:cxn ang="0">
                      <a:pos x="27" y="63"/>
                    </a:cxn>
                    <a:cxn ang="0">
                      <a:pos x="89" y="125"/>
                    </a:cxn>
                    <a:cxn ang="0">
                      <a:pos x="205" y="0"/>
                    </a:cxn>
                  </a:cxnLst>
                  <a:rect l="0" t="0" r="r" b="b"/>
                  <a:pathLst>
                    <a:path w="205" h="125">
                      <a:moveTo>
                        <a:pt x="0" y="80"/>
                      </a:moveTo>
                      <a:cubicBezTo>
                        <a:pt x="9" y="74"/>
                        <a:pt x="16" y="64"/>
                        <a:pt x="27" y="63"/>
                      </a:cubicBezTo>
                      <a:cubicBezTo>
                        <a:pt x="69" y="56"/>
                        <a:pt x="71" y="98"/>
                        <a:pt x="89" y="125"/>
                      </a:cubicBezTo>
                      <a:cubicBezTo>
                        <a:pt x="138" y="92"/>
                        <a:pt x="178" y="52"/>
                        <a:pt x="205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342098" name="Group 82"/>
              <p:cNvGrpSpPr>
                <a:grpSpLocks/>
              </p:cNvGrpSpPr>
              <p:nvPr/>
            </p:nvGrpSpPr>
            <p:grpSpPr bwMode="auto">
              <a:xfrm>
                <a:off x="2996" y="3476"/>
                <a:ext cx="551" cy="624"/>
                <a:chOff x="2996" y="3378"/>
                <a:chExt cx="551" cy="624"/>
              </a:xfrm>
            </p:grpSpPr>
            <p:sp>
              <p:nvSpPr>
                <p:cNvPr id="342099" name="Freeform 83"/>
                <p:cNvSpPr>
                  <a:spLocks/>
                </p:cNvSpPr>
                <p:nvPr/>
              </p:nvSpPr>
              <p:spPr bwMode="auto">
                <a:xfrm>
                  <a:off x="2999" y="3378"/>
                  <a:ext cx="272" cy="142"/>
                </a:xfrm>
                <a:custGeom>
                  <a:avLst/>
                  <a:gdLst/>
                  <a:ahLst/>
                  <a:cxnLst>
                    <a:cxn ang="0">
                      <a:pos x="23" y="0"/>
                    </a:cxn>
                    <a:cxn ang="0">
                      <a:pos x="112" y="35"/>
                    </a:cxn>
                    <a:cxn ang="0">
                      <a:pos x="130" y="106"/>
                    </a:cxn>
                    <a:cxn ang="0">
                      <a:pos x="174" y="142"/>
                    </a:cxn>
                    <a:cxn ang="0">
                      <a:pos x="219" y="115"/>
                    </a:cxn>
                    <a:cxn ang="0">
                      <a:pos x="272" y="71"/>
                    </a:cxn>
                  </a:cxnLst>
                  <a:rect l="0" t="0" r="r" b="b"/>
                  <a:pathLst>
                    <a:path w="272" h="142">
                      <a:moveTo>
                        <a:pt x="23" y="0"/>
                      </a:moveTo>
                      <a:cubicBezTo>
                        <a:pt x="0" y="63"/>
                        <a:pt x="12" y="1"/>
                        <a:pt x="112" y="35"/>
                      </a:cubicBezTo>
                      <a:cubicBezTo>
                        <a:pt x="120" y="37"/>
                        <a:pt x="122" y="87"/>
                        <a:pt x="130" y="106"/>
                      </a:cubicBezTo>
                      <a:cubicBezTo>
                        <a:pt x="141" y="136"/>
                        <a:pt x="147" y="132"/>
                        <a:pt x="174" y="142"/>
                      </a:cubicBezTo>
                      <a:cubicBezTo>
                        <a:pt x="189" y="133"/>
                        <a:pt x="205" y="126"/>
                        <a:pt x="219" y="115"/>
                      </a:cubicBezTo>
                      <a:cubicBezTo>
                        <a:pt x="238" y="98"/>
                        <a:pt x="240" y="71"/>
                        <a:pt x="272" y="71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00" name="Freeform 84"/>
                <p:cNvSpPr>
                  <a:spLocks/>
                </p:cNvSpPr>
                <p:nvPr/>
              </p:nvSpPr>
              <p:spPr bwMode="auto">
                <a:xfrm>
                  <a:off x="2996" y="3573"/>
                  <a:ext cx="293" cy="85"/>
                </a:xfrm>
                <a:custGeom>
                  <a:avLst/>
                  <a:gdLst/>
                  <a:ahLst/>
                  <a:cxnLst>
                    <a:cxn ang="0">
                      <a:pos x="0" y="45"/>
                    </a:cxn>
                    <a:cxn ang="0">
                      <a:pos x="88" y="45"/>
                    </a:cxn>
                    <a:cxn ang="0">
                      <a:pos x="97" y="18"/>
                    </a:cxn>
                    <a:cxn ang="0">
                      <a:pos x="160" y="54"/>
                    </a:cxn>
                    <a:cxn ang="0">
                      <a:pos x="195" y="71"/>
                    </a:cxn>
                    <a:cxn ang="0">
                      <a:pos x="293" y="63"/>
                    </a:cxn>
                  </a:cxnLst>
                  <a:rect l="0" t="0" r="r" b="b"/>
                  <a:pathLst>
                    <a:path w="293" h="85">
                      <a:moveTo>
                        <a:pt x="0" y="45"/>
                      </a:moveTo>
                      <a:cubicBezTo>
                        <a:pt x="48" y="70"/>
                        <a:pt x="47" y="85"/>
                        <a:pt x="88" y="45"/>
                      </a:cubicBezTo>
                      <a:cubicBezTo>
                        <a:pt x="91" y="36"/>
                        <a:pt x="88" y="21"/>
                        <a:pt x="97" y="18"/>
                      </a:cubicBezTo>
                      <a:cubicBezTo>
                        <a:pt x="148" y="0"/>
                        <a:pt x="136" y="34"/>
                        <a:pt x="160" y="54"/>
                      </a:cubicBezTo>
                      <a:cubicBezTo>
                        <a:pt x="169" y="62"/>
                        <a:pt x="183" y="65"/>
                        <a:pt x="195" y="71"/>
                      </a:cubicBezTo>
                      <a:cubicBezTo>
                        <a:pt x="257" y="59"/>
                        <a:pt x="224" y="63"/>
                        <a:pt x="293" y="63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01" name="Freeform 85"/>
                <p:cNvSpPr>
                  <a:spLocks/>
                </p:cNvSpPr>
                <p:nvPr/>
              </p:nvSpPr>
              <p:spPr bwMode="auto">
                <a:xfrm>
                  <a:off x="3022" y="3755"/>
                  <a:ext cx="240" cy="113"/>
                </a:xfrm>
                <a:custGeom>
                  <a:avLst/>
                  <a:gdLst/>
                  <a:ahLst/>
                  <a:cxnLst>
                    <a:cxn ang="0">
                      <a:pos x="0" y="5"/>
                    </a:cxn>
                    <a:cxn ang="0">
                      <a:pos x="178" y="103"/>
                    </a:cxn>
                    <a:cxn ang="0">
                      <a:pos x="214" y="23"/>
                    </a:cxn>
                    <a:cxn ang="0">
                      <a:pos x="240" y="14"/>
                    </a:cxn>
                  </a:cxnLst>
                  <a:rect l="0" t="0" r="r" b="b"/>
                  <a:pathLst>
                    <a:path w="240" h="113">
                      <a:moveTo>
                        <a:pt x="0" y="5"/>
                      </a:moveTo>
                      <a:cubicBezTo>
                        <a:pt x="109" y="13"/>
                        <a:pt x="143" y="0"/>
                        <a:pt x="178" y="103"/>
                      </a:cubicBezTo>
                      <a:cubicBezTo>
                        <a:pt x="239" y="82"/>
                        <a:pt x="174" y="113"/>
                        <a:pt x="214" y="23"/>
                      </a:cubicBezTo>
                      <a:cubicBezTo>
                        <a:pt x="217" y="14"/>
                        <a:pt x="240" y="14"/>
                        <a:pt x="240" y="14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02" name="Freeform 86"/>
                <p:cNvSpPr>
                  <a:spLocks/>
                </p:cNvSpPr>
                <p:nvPr/>
              </p:nvSpPr>
              <p:spPr bwMode="auto">
                <a:xfrm>
                  <a:off x="3004" y="3942"/>
                  <a:ext cx="276" cy="60"/>
                </a:xfrm>
                <a:custGeom>
                  <a:avLst/>
                  <a:gdLst/>
                  <a:ahLst/>
                  <a:cxnLst>
                    <a:cxn ang="0">
                      <a:pos x="0" y="40"/>
                    </a:cxn>
                    <a:cxn ang="0">
                      <a:pos x="72" y="5"/>
                    </a:cxn>
                    <a:cxn ang="0">
                      <a:pos x="107" y="40"/>
                    </a:cxn>
                    <a:cxn ang="0">
                      <a:pos x="134" y="49"/>
                    </a:cxn>
                    <a:cxn ang="0">
                      <a:pos x="214" y="22"/>
                    </a:cxn>
                    <a:cxn ang="0">
                      <a:pos x="249" y="14"/>
                    </a:cxn>
                    <a:cxn ang="0">
                      <a:pos x="276" y="14"/>
                    </a:cxn>
                  </a:cxnLst>
                  <a:rect l="0" t="0" r="r" b="b"/>
                  <a:pathLst>
                    <a:path w="276" h="60">
                      <a:moveTo>
                        <a:pt x="0" y="40"/>
                      </a:moveTo>
                      <a:cubicBezTo>
                        <a:pt x="11" y="33"/>
                        <a:pt x="62" y="0"/>
                        <a:pt x="72" y="5"/>
                      </a:cubicBezTo>
                      <a:cubicBezTo>
                        <a:pt x="87" y="11"/>
                        <a:pt x="93" y="30"/>
                        <a:pt x="107" y="40"/>
                      </a:cubicBezTo>
                      <a:cubicBezTo>
                        <a:pt x="114" y="45"/>
                        <a:pt x="125" y="46"/>
                        <a:pt x="134" y="49"/>
                      </a:cubicBezTo>
                      <a:cubicBezTo>
                        <a:pt x="194" y="8"/>
                        <a:pt x="166" y="7"/>
                        <a:pt x="214" y="22"/>
                      </a:cubicBezTo>
                      <a:cubicBezTo>
                        <a:pt x="269" y="60"/>
                        <a:pt x="217" y="36"/>
                        <a:pt x="249" y="14"/>
                      </a:cubicBezTo>
                      <a:cubicBezTo>
                        <a:pt x="256" y="8"/>
                        <a:pt x="267" y="14"/>
                        <a:pt x="276" y="14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03" name="Freeform 87"/>
                <p:cNvSpPr>
                  <a:spLocks/>
                </p:cNvSpPr>
                <p:nvPr/>
              </p:nvSpPr>
              <p:spPr bwMode="auto">
                <a:xfrm>
                  <a:off x="3022" y="3387"/>
                  <a:ext cx="258" cy="133"/>
                </a:xfrm>
                <a:custGeom>
                  <a:avLst/>
                  <a:gdLst/>
                  <a:ahLst/>
                  <a:cxnLst>
                    <a:cxn ang="0">
                      <a:pos x="0" y="133"/>
                    </a:cxn>
                    <a:cxn ang="0">
                      <a:pos x="151" y="89"/>
                    </a:cxn>
                    <a:cxn ang="0">
                      <a:pos x="231" y="35"/>
                    </a:cxn>
                    <a:cxn ang="0">
                      <a:pos x="258" y="0"/>
                    </a:cxn>
                  </a:cxnLst>
                  <a:rect l="0" t="0" r="r" b="b"/>
                  <a:pathLst>
                    <a:path w="258" h="133">
                      <a:moveTo>
                        <a:pt x="0" y="133"/>
                      </a:moveTo>
                      <a:cubicBezTo>
                        <a:pt x="55" y="121"/>
                        <a:pt x="93" y="97"/>
                        <a:pt x="151" y="89"/>
                      </a:cubicBezTo>
                      <a:cubicBezTo>
                        <a:pt x="179" y="69"/>
                        <a:pt x="197" y="46"/>
                        <a:pt x="231" y="35"/>
                      </a:cubicBezTo>
                      <a:cubicBezTo>
                        <a:pt x="251" y="5"/>
                        <a:pt x="241" y="16"/>
                        <a:pt x="258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04" name="Freeform 88"/>
                <p:cNvSpPr>
                  <a:spLocks/>
                </p:cNvSpPr>
                <p:nvPr/>
              </p:nvSpPr>
              <p:spPr bwMode="auto">
                <a:xfrm>
                  <a:off x="3305" y="3413"/>
                  <a:ext cx="233" cy="90"/>
                </a:xfrm>
                <a:custGeom>
                  <a:avLst/>
                  <a:gdLst/>
                  <a:ahLst/>
                  <a:cxnLst>
                    <a:cxn ang="0">
                      <a:pos x="233" y="18"/>
                    </a:cxn>
                    <a:cxn ang="0">
                      <a:pos x="179" y="45"/>
                    </a:cxn>
                    <a:cxn ang="0">
                      <a:pos x="135" y="80"/>
                    </a:cxn>
                    <a:cxn ang="0">
                      <a:pos x="82" y="36"/>
                    </a:cxn>
                    <a:cxn ang="0">
                      <a:pos x="28" y="18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233" h="90">
                      <a:moveTo>
                        <a:pt x="233" y="18"/>
                      </a:moveTo>
                      <a:cubicBezTo>
                        <a:pt x="216" y="29"/>
                        <a:pt x="194" y="32"/>
                        <a:pt x="179" y="45"/>
                      </a:cubicBezTo>
                      <a:cubicBezTo>
                        <a:pt x="121" y="90"/>
                        <a:pt x="204" y="56"/>
                        <a:pt x="135" y="80"/>
                      </a:cubicBezTo>
                      <a:cubicBezTo>
                        <a:pt x="119" y="76"/>
                        <a:pt x="0" y="63"/>
                        <a:pt x="82" y="36"/>
                      </a:cubicBezTo>
                      <a:cubicBezTo>
                        <a:pt x="64" y="30"/>
                        <a:pt x="43" y="28"/>
                        <a:pt x="28" y="18"/>
                      </a:cubicBezTo>
                      <a:cubicBezTo>
                        <a:pt x="19" y="12"/>
                        <a:pt x="2" y="0"/>
                        <a:pt x="2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05" name="Freeform 89"/>
                <p:cNvSpPr>
                  <a:spLocks/>
                </p:cNvSpPr>
                <p:nvPr/>
              </p:nvSpPr>
              <p:spPr bwMode="auto">
                <a:xfrm>
                  <a:off x="3209" y="3627"/>
                  <a:ext cx="329" cy="89"/>
                </a:xfrm>
                <a:custGeom>
                  <a:avLst/>
                  <a:gdLst/>
                  <a:ahLst/>
                  <a:cxnLst>
                    <a:cxn ang="0">
                      <a:pos x="329" y="0"/>
                    </a:cxn>
                    <a:cxn ang="0">
                      <a:pos x="195" y="26"/>
                    </a:cxn>
                    <a:cxn ang="0">
                      <a:pos x="107" y="17"/>
                    </a:cxn>
                    <a:cxn ang="0">
                      <a:pos x="35" y="89"/>
                    </a:cxn>
                    <a:cxn ang="0">
                      <a:pos x="0" y="53"/>
                    </a:cxn>
                  </a:cxnLst>
                  <a:rect l="0" t="0" r="r" b="b"/>
                  <a:pathLst>
                    <a:path w="329" h="89">
                      <a:moveTo>
                        <a:pt x="329" y="0"/>
                      </a:moveTo>
                      <a:cubicBezTo>
                        <a:pt x="281" y="6"/>
                        <a:pt x="240" y="10"/>
                        <a:pt x="195" y="26"/>
                      </a:cubicBezTo>
                      <a:cubicBezTo>
                        <a:pt x="160" y="17"/>
                        <a:pt x="141" y="6"/>
                        <a:pt x="107" y="17"/>
                      </a:cubicBezTo>
                      <a:cubicBezTo>
                        <a:pt x="82" y="49"/>
                        <a:pt x="73" y="76"/>
                        <a:pt x="35" y="89"/>
                      </a:cubicBezTo>
                      <a:cubicBezTo>
                        <a:pt x="6" y="58"/>
                        <a:pt x="17" y="70"/>
                        <a:pt x="0" y="53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06" name="Freeform 90"/>
                <p:cNvSpPr>
                  <a:spLocks/>
                </p:cNvSpPr>
                <p:nvPr/>
              </p:nvSpPr>
              <p:spPr bwMode="auto">
                <a:xfrm>
                  <a:off x="3129" y="3893"/>
                  <a:ext cx="400" cy="80"/>
                </a:xfrm>
                <a:custGeom>
                  <a:avLst/>
                  <a:gdLst/>
                  <a:ahLst/>
                  <a:cxnLst>
                    <a:cxn ang="0">
                      <a:pos x="400" y="80"/>
                    </a:cxn>
                    <a:cxn ang="0">
                      <a:pos x="284" y="54"/>
                    </a:cxn>
                    <a:cxn ang="0">
                      <a:pos x="178" y="80"/>
                    </a:cxn>
                    <a:cxn ang="0">
                      <a:pos x="133" y="71"/>
                    </a:cxn>
                    <a:cxn ang="0">
                      <a:pos x="107" y="54"/>
                    </a:cxn>
                    <a:cxn ang="0">
                      <a:pos x="9" y="27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400" h="80">
                      <a:moveTo>
                        <a:pt x="400" y="80"/>
                      </a:moveTo>
                      <a:cubicBezTo>
                        <a:pt x="356" y="73"/>
                        <a:pt x="324" y="67"/>
                        <a:pt x="284" y="54"/>
                      </a:cubicBezTo>
                      <a:cubicBezTo>
                        <a:pt x="245" y="60"/>
                        <a:pt x="214" y="67"/>
                        <a:pt x="178" y="80"/>
                      </a:cubicBezTo>
                      <a:cubicBezTo>
                        <a:pt x="163" y="77"/>
                        <a:pt x="147" y="76"/>
                        <a:pt x="133" y="71"/>
                      </a:cubicBezTo>
                      <a:cubicBezTo>
                        <a:pt x="123" y="67"/>
                        <a:pt x="116" y="57"/>
                        <a:pt x="107" y="54"/>
                      </a:cubicBezTo>
                      <a:cubicBezTo>
                        <a:pt x="75" y="42"/>
                        <a:pt x="41" y="38"/>
                        <a:pt x="9" y="27"/>
                      </a:cubicBezTo>
                      <a:cubicBezTo>
                        <a:pt x="6" y="18"/>
                        <a:pt x="0" y="0"/>
                        <a:pt x="0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07" name="Freeform 91"/>
                <p:cNvSpPr>
                  <a:spLocks/>
                </p:cNvSpPr>
                <p:nvPr/>
              </p:nvSpPr>
              <p:spPr bwMode="auto">
                <a:xfrm>
                  <a:off x="3311" y="3804"/>
                  <a:ext cx="236" cy="80"/>
                </a:xfrm>
                <a:custGeom>
                  <a:avLst/>
                  <a:gdLst/>
                  <a:ahLst/>
                  <a:cxnLst>
                    <a:cxn ang="0">
                      <a:pos x="236" y="27"/>
                    </a:cxn>
                    <a:cxn ang="0">
                      <a:pos x="147" y="80"/>
                    </a:cxn>
                    <a:cxn ang="0">
                      <a:pos x="102" y="63"/>
                    </a:cxn>
                    <a:cxn ang="0">
                      <a:pos x="93" y="36"/>
                    </a:cxn>
                    <a:cxn ang="0">
                      <a:pos x="22" y="54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236" h="80">
                      <a:moveTo>
                        <a:pt x="236" y="27"/>
                      </a:moveTo>
                      <a:cubicBezTo>
                        <a:pt x="190" y="38"/>
                        <a:pt x="184" y="55"/>
                        <a:pt x="147" y="80"/>
                      </a:cubicBezTo>
                      <a:cubicBezTo>
                        <a:pt x="132" y="74"/>
                        <a:pt x="114" y="73"/>
                        <a:pt x="102" y="63"/>
                      </a:cubicBezTo>
                      <a:cubicBezTo>
                        <a:pt x="94" y="57"/>
                        <a:pt x="101" y="39"/>
                        <a:pt x="93" y="36"/>
                      </a:cubicBezTo>
                      <a:cubicBezTo>
                        <a:pt x="82" y="32"/>
                        <a:pt x="35" y="49"/>
                        <a:pt x="22" y="54"/>
                      </a:cubicBezTo>
                      <a:cubicBezTo>
                        <a:pt x="0" y="19"/>
                        <a:pt x="5" y="37"/>
                        <a:pt x="5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08" name="Freeform 92"/>
                <p:cNvSpPr>
                  <a:spLocks/>
                </p:cNvSpPr>
                <p:nvPr/>
              </p:nvSpPr>
              <p:spPr bwMode="auto">
                <a:xfrm>
                  <a:off x="3302" y="3600"/>
                  <a:ext cx="236" cy="116"/>
                </a:xfrm>
                <a:custGeom>
                  <a:avLst/>
                  <a:gdLst/>
                  <a:ahLst/>
                  <a:cxnLst>
                    <a:cxn ang="0">
                      <a:pos x="236" y="116"/>
                    </a:cxn>
                    <a:cxn ang="0">
                      <a:pos x="111" y="107"/>
                    </a:cxn>
                    <a:cxn ang="0">
                      <a:pos x="85" y="80"/>
                    </a:cxn>
                    <a:cxn ang="0">
                      <a:pos x="22" y="53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236" h="116">
                      <a:moveTo>
                        <a:pt x="236" y="116"/>
                      </a:moveTo>
                      <a:cubicBezTo>
                        <a:pt x="194" y="113"/>
                        <a:pt x="151" y="116"/>
                        <a:pt x="111" y="107"/>
                      </a:cubicBezTo>
                      <a:cubicBezTo>
                        <a:pt x="98" y="104"/>
                        <a:pt x="95" y="87"/>
                        <a:pt x="85" y="80"/>
                      </a:cubicBezTo>
                      <a:cubicBezTo>
                        <a:pt x="66" y="67"/>
                        <a:pt x="42" y="63"/>
                        <a:pt x="22" y="53"/>
                      </a:cubicBezTo>
                      <a:cubicBezTo>
                        <a:pt x="0" y="19"/>
                        <a:pt x="5" y="37"/>
                        <a:pt x="5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sp>
            <p:nvSpPr>
              <p:cNvPr id="342109" name="Freeform 93"/>
              <p:cNvSpPr>
                <a:spLocks/>
              </p:cNvSpPr>
              <p:nvPr/>
            </p:nvSpPr>
            <p:spPr bwMode="auto">
              <a:xfrm>
                <a:off x="3298" y="3707"/>
                <a:ext cx="249" cy="189"/>
              </a:xfrm>
              <a:custGeom>
                <a:avLst/>
                <a:gdLst/>
                <a:ahLst/>
                <a:cxnLst>
                  <a:cxn ang="0">
                    <a:pos x="249" y="169"/>
                  </a:cxn>
                  <a:cxn ang="0">
                    <a:pos x="115" y="169"/>
                  </a:cxn>
                  <a:cxn ang="0">
                    <a:pos x="98" y="142"/>
                  </a:cxn>
                  <a:cxn ang="0">
                    <a:pos x="71" y="124"/>
                  </a:cxn>
                  <a:cxn ang="0">
                    <a:pos x="0" y="107"/>
                  </a:cxn>
                  <a:cxn ang="0">
                    <a:pos x="44" y="0"/>
                  </a:cxn>
                </a:cxnLst>
                <a:rect l="0" t="0" r="r" b="b"/>
                <a:pathLst>
                  <a:path w="249" h="189">
                    <a:moveTo>
                      <a:pt x="249" y="169"/>
                    </a:moveTo>
                    <a:cubicBezTo>
                      <a:pt x="238" y="169"/>
                      <a:pt x="145" y="189"/>
                      <a:pt x="115" y="169"/>
                    </a:cubicBezTo>
                    <a:cubicBezTo>
                      <a:pt x="106" y="163"/>
                      <a:pt x="105" y="149"/>
                      <a:pt x="98" y="142"/>
                    </a:cubicBezTo>
                    <a:cubicBezTo>
                      <a:pt x="90" y="134"/>
                      <a:pt x="80" y="130"/>
                      <a:pt x="71" y="124"/>
                    </a:cubicBezTo>
                    <a:cubicBezTo>
                      <a:pt x="36" y="175"/>
                      <a:pt x="13" y="160"/>
                      <a:pt x="0" y="107"/>
                    </a:cubicBezTo>
                    <a:cubicBezTo>
                      <a:pt x="28" y="49"/>
                      <a:pt x="44" y="67"/>
                      <a:pt x="44" y="0"/>
                    </a:cubicBezTo>
                  </a:path>
                </a:pathLst>
              </a:custGeom>
              <a:noFill/>
              <a:ln w="25400">
                <a:solidFill>
                  <a:srgbClr val="00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10" name="Freeform 94"/>
              <p:cNvSpPr>
                <a:spLocks/>
              </p:cNvSpPr>
              <p:nvPr/>
            </p:nvSpPr>
            <p:spPr bwMode="auto">
              <a:xfrm>
                <a:off x="3262" y="3600"/>
                <a:ext cx="276" cy="45"/>
              </a:xfrm>
              <a:custGeom>
                <a:avLst/>
                <a:gdLst/>
                <a:ahLst/>
                <a:cxnLst>
                  <a:cxn ang="0">
                    <a:pos x="276" y="9"/>
                  </a:cxn>
                  <a:cxn ang="0">
                    <a:pos x="196" y="45"/>
                  </a:cxn>
                  <a:cxn ang="0">
                    <a:pos x="169" y="36"/>
                  </a:cxn>
                  <a:cxn ang="0">
                    <a:pos x="142" y="18"/>
                  </a:cxn>
                  <a:cxn ang="0">
                    <a:pos x="80" y="0"/>
                  </a:cxn>
                  <a:cxn ang="0">
                    <a:pos x="18" y="27"/>
                  </a:cxn>
                  <a:cxn ang="0">
                    <a:pos x="0" y="0"/>
                  </a:cxn>
                </a:cxnLst>
                <a:rect l="0" t="0" r="r" b="b"/>
                <a:pathLst>
                  <a:path w="276" h="45">
                    <a:moveTo>
                      <a:pt x="276" y="9"/>
                    </a:moveTo>
                    <a:cubicBezTo>
                      <a:pt x="246" y="18"/>
                      <a:pt x="224" y="35"/>
                      <a:pt x="196" y="45"/>
                    </a:cubicBezTo>
                    <a:cubicBezTo>
                      <a:pt x="187" y="42"/>
                      <a:pt x="177" y="40"/>
                      <a:pt x="169" y="36"/>
                    </a:cubicBezTo>
                    <a:cubicBezTo>
                      <a:pt x="159" y="31"/>
                      <a:pt x="151" y="22"/>
                      <a:pt x="142" y="18"/>
                    </a:cubicBezTo>
                    <a:cubicBezTo>
                      <a:pt x="122" y="9"/>
                      <a:pt x="100" y="6"/>
                      <a:pt x="80" y="0"/>
                    </a:cubicBezTo>
                    <a:cubicBezTo>
                      <a:pt x="68" y="5"/>
                      <a:pt x="25" y="29"/>
                      <a:pt x="18" y="27"/>
                    </a:cubicBezTo>
                    <a:cubicBezTo>
                      <a:pt x="7" y="22"/>
                      <a:pt x="0" y="0"/>
                      <a:pt x="0" y="0"/>
                    </a:cubicBezTo>
                  </a:path>
                </a:pathLst>
              </a:custGeom>
              <a:noFill/>
              <a:ln w="25400">
                <a:solidFill>
                  <a:srgbClr val="00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11" name="Freeform 95"/>
              <p:cNvSpPr>
                <a:spLocks/>
              </p:cNvSpPr>
              <p:nvPr/>
            </p:nvSpPr>
            <p:spPr bwMode="auto">
              <a:xfrm>
                <a:off x="3004" y="3819"/>
                <a:ext cx="178" cy="156"/>
              </a:xfrm>
              <a:custGeom>
                <a:avLst/>
                <a:gdLst/>
                <a:ahLst/>
                <a:cxnLst>
                  <a:cxn ang="0">
                    <a:pos x="0" y="146"/>
                  </a:cxn>
                  <a:cxn ang="0">
                    <a:pos x="80" y="128"/>
                  </a:cxn>
                  <a:cxn ang="0">
                    <a:pos x="107" y="155"/>
                  </a:cxn>
                  <a:cxn ang="0">
                    <a:pos x="160" y="48"/>
                  </a:cxn>
                  <a:cxn ang="0">
                    <a:pos x="178" y="3"/>
                  </a:cxn>
                </a:cxnLst>
                <a:rect l="0" t="0" r="r" b="b"/>
                <a:pathLst>
                  <a:path w="178" h="156">
                    <a:moveTo>
                      <a:pt x="0" y="146"/>
                    </a:moveTo>
                    <a:cubicBezTo>
                      <a:pt x="39" y="132"/>
                      <a:pt x="39" y="113"/>
                      <a:pt x="80" y="128"/>
                    </a:cubicBezTo>
                    <a:cubicBezTo>
                      <a:pt x="89" y="137"/>
                      <a:pt x="94" y="156"/>
                      <a:pt x="107" y="155"/>
                    </a:cubicBezTo>
                    <a:cubicBezTo>
                      <a:pt x="166" y="147"/>
                      <a:pt x="154" y="84"/>
                      <a:pt x="160" y="48"/>
                    </a:cubicBezTo>
                    <a:cubicBezTo>
                      <a:pt x="167" y="0"/>
                      <a:pt x="154" y="3"/>
                      <a:pt x="178" y="3"/>
                    </a:cubicBezTo>
                  </a:path>
                </a:pathLst>
              </a:custGeom>
              <a:noFill/>
              <a:ln w="25400">
                <a:solidFill>
                  <a:srgbClr val="00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12" name="Freeform 96"/>
              <p:cNvSpPr>
                <a:spLocks/>
              </p:cNvSpPr>
              <p:nvPr/>
            </p:nvSpPr>
            <p:spPr bwMode="auto">
              <a:xfrm>
                <a:off x="3004" y="3654"/>
                <a:ext cx="249" cy="8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54" y="35"/>
                  </a:cxn>
                  <a:cxn ang="0">
                    <a:pos x="80" y="8"/>
                  </a:cxn>
                  <a:cxn ang="0">
                    <a:pos x="107" y="0"/>
                  </a:cxn>
                  <a:cxn ang="0">
                    <a:pos x="143" y="26"/>
                  </a:cxn>
                  <a:cxn ang="0">
                    <a:pos x="178" y="80"/>
                  </a:cxn>
                  <a:cxn ang="0">
                    <a:pos x="223" y="53"/>
                  </a:cxn>
                  <a:cxn ang="0">
                    <a:pos x="232" y="26"/>
                  </a:cxn>
                  <a:cxn ang="0">
                    <a:pos x="249" y="0"/>
                  </a:cxn>
                </a:cxnLst>
                <a:rect l="0" t="0" r="r" b="b"/>
                <a:pathLst>
                  <a:path w="249" h="80">
                    <a:moveTo>
                      <a:pt x="0" y="8"/>
                    </a:moveTo>
                    <a:cubicBezTo>
                      <a:pt x="6" y="12"/>
                      <a:pt x="41" y="39"/>
                      <a:pt x="54" y="35"/>
                    </a:cubicBezTo>
                    <a:cubicBezTo>
                      <a:pt x="65" y="30"/>
                      <a:pt x="69" y="14"/>
                      <a:pt x="80" y="8"/>
                    </a:cubicBezTo>
                    <a:cubicBezTo>
                      <a:pt x="87" y="2"/>
                      <a:pt x="98" y="2"/>
                      <a:pt x="107" y="0"/>
                    </a:cubicBezTo>
                    <a:cubicBezTo>
                      <a:pt x="119" y="8"/>
                      <a:pt x="133" y="14"/>
                      <a:pt x="143" y="26"/>
                    </a:cubicBezTo>
                    <a:cubicBezTo>
                      <a:pt x="157" y="42"/>
                      <a:pt x="178" y="80"/>
                      <a:pt x="178" y="80"/>
                    </a:cubicBezTo>
                    <a:cubicBezTo>
                      <a:pt x="193" y="71"/>
                      <a:pt x="210" y="65"/>
                      <a:pt x="223" y="53"/>
                    </a:cubicBezTo>
                    <a:cubicBezTo>
                      <a:pt x="229" y="46"/>
                      <a:pt x="227" y="34"/>
                      <a:pt x="232" y="26"/>
                    </a:cubicBezTo>
                    <a:cubicBezTo>
                      <a:pt x="236" y="16"/>
                      <a:pt x="249" y="0"/>
                      <a:pt x="249" y="0"/>
                    </a:cubicBezTo>
                  </a:path>
                </a:pathLst>
              </a:custGeom>
              <a:noFill/>
              <a:ln w="25400">
                <a:solidFill>
                  <a:srgbClr val="00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grpSp>
            <p:nvGrpSpPr>
              <p:cNvPr id="342113" name="Group 97"/>
              <p:cNvGrpSpPr>
                <a:grpSpLocks/>
              </p:cNvGrpSpPr>
              <p:nvPr/>
            </p:nvGrpSpPr>
            <p:grpSpPr bwMode="auto">
              <a:xfrm>
                <a:off x="1893" y="3582"/>
                <a:ext cx="543" cy="396"/>
                <a:chOff x="1893" y="3484"/>
                <a:chExt cx="543" cy="396"/>
              </a:xfrm>
            </p:grpSpPr>
            <p:sp>
              <p:nvSpPr>
                <p:cNvPr id="342114" name="Freeform 98"/>
                <p:cNvSpPr>
                  <a:spLocks/>
                </p:cNvSpPr>
                <p:nvPr/>
              </p:nvSpPr>
              <p:spPr bwMode="auto">
                <a:xfrm>
                  <a:off x="1902" y="3732"/>
                  <a:ext cx="187" cy="144"/>
                </a:xfrm>
                <a:custGeom>
                  <a:avLst/>
                  <a:gdLst/>
                  <a:ahLst/>
                  <a:cxnLst>
                    <a:cxn ang="0">
                      <a:pos x="0" y="1"/>
                    </a:cxn>
                    <a:cxn ang="0">
                      <a:pos x="98" y="10"/>
                    </a:cxn>
                    <a:cxn ang="0">
                      <a:pos x="125" y="37"/>
                    </a:cxn>
                    <a:cxn ang="0">
                      <a:pos x="169" y="117"/>
                    </a:cxn>
                    <a:cxn ang="0">
                      <a:pos x="187" y="144"/>
                    </a:cxn>
                  </a:cxnLst>
                  <a:rect l="0" t="0" r="r" b="b"/>
                  <a:pathLst>
                    <a:path w="187" h="144">
                      <a:moveTo>
                        <a:pt x="0" y="1"/>
                      </a:moveTo>
                      <a:cubicBezTo>
                        <a:pt x="39" y="10"/>
                        <a:pt x="58" y="0"/>
                        <a:pt x="98" y="10"/>
                      </a:cubicBezTo>
                      <a:cubicBezTo>
                        <a:pt x="107" y="19"/>
                        <a:pt x="119" y="25"/>
                        <a:pt x="125" y="37"/>
                      </a:cubicBezTo>
                      <a:cubicBezTo>
                        <a:pt x="149" y="84"/>
                        <a:pt x="111" y="97"/>
                        <a:pt x="169" y="117"/>
                      </a:cubicBezTo>
                      <a:cubicBezTo>
                        <a:pt x="175" y="126"/>
                        <a:pt x="187" y="144"/>
                        <a:pt x="187" y="144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15" name="Freeform 99"/>
                <p:cNvSpPr>
                  <a:spLocks/>
                </p:cNvSpPr>
                <p:nvPr/>
              </p:nvSpPr>
              <p:spPr bwMode="auto">
                <a:xfrm>
                  <a:off x="1893" y="3510"/>
                  <a:ext cx="276" cy="81"/>
                </a:xfrm>
                <a:custGeom>
                  <a:avLst/>
                  <a:gdLst/>
                  <a:ahLst/>
                  <a:cxnLst>
                    <a:cxn ang="0">
                      <a:pos x="0" y="81"/>
                    </a:cxn>
                    <a:cxn ang="0">
                      <a:pos x="160" y="54"/>
                    </a:cxn>
                    <a:cxn ang="0">
                      <a:pos x="223" y="28"/>
                    </a:cxn>
                    <a:cxn ang="0">
                      <a:pos x="276" y="72"/>
                    </a:cxn>
                  </a:cxnLst>
                  <a:rect l="0" t="0" r="r" b="b"/>
                  <a:pathLst>
                    <a:path w="276" h="81">
                      <a:moveTo>
                        <a:pt x="0" y="81"/>
                      </a:moveTo>
                      <a:cubicBezTo>
                        <a:pt x="54" y="74"/>
                        <a:pt x="108" y="71"/>
                        <a:pt x="160" y="54"/>
                      </a:cubicBezTo>
                      <a:cubicBezTo>
                        <a:pt x="175" y="8"/>
                        <a:pt x="181" y="0"/>
                        <a:pt x="223" y="28"/>
                      </a:cubicBezTo>
                      <a:cubicBezTo>
                        <a:pt x="236" y="48"/>
                        <a:pt x="248" y="72"/>
                        <a:pt x="276" y="72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16" name="Freeform 100"/>
                <p:cNvSpPr>
                  <a:spLocks/>
                </p:cNvSpPr>
                <p:nvPr/>
              </p:nvSpPr>
              <p:spPr bwMode="auto">
                <a:xfrm>
                  <a:off x="2249" y="3484"/>
                  <a:ext cx="187" cy="160"/>
                </a:xfrm>
                <a:custGeom>
                  <a:avLst/>
                  <a:gdLst/>
                  <a:ahLst/>
                  <a:cxnLst>
                    <a:cxn ang="0">
                      <a:pos x="187" y="80"/>
                    </a:cxn>
                    <a:cxn ang="0">
                      <a:pos x="124" y="80"/>
                    </a:cxn>
                    <a:cxn ang="0">
                      <a:pos x="89" y="160"/>
                    </a:cxn>
                    <a:cxn ang="0">
                      <a:pos x="53" y="152"/>
                    </a:cxn>
                    <a:cxn ang="0">
                      <a:pos x="44" y="125"/>
                    </a:cxn>
                    <a:cxn ang="0">
                      <a:pos x="18" y="54"/>
                    </a:cxn>
                    <a:cxn ang="0">
                      <a:pos x="9" y="27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87" h="160">
                      <a:moveTo>
                        <a:pt x="187" y="80"/>
                      </a:moveTo>
                      <a:cubicBezTo>
                        <a:pt x="164" y="73"/>
                        <a:pt x="148" y="63"/>
                        <a:pt x="124" y="80"/>
                      </a:cubicBezTo>
                      <a:cubicBezTo>
                        <a:pt x="99" y="96"/>
                        <a:pt x="89" y="160"/>
                        <a:pt x="89" y="160"/>
                      </a:cubicBezTo>
                      <a:cubicBezTo>
                        <a:pt x="77" y="157"/>
                        <a:pt x="62" y="159"/>
                        <a:pt x="53" y="152"/>
                      </a:cubicBezTo>
                      <a:cubicBezTo>
                        <a:pt x="45" y="146"/>
                        <a:pt x="47" y="133"/>
                        <a:pt x="44" y="125"/>
                      </a:cubicBezTo>
                      <a:cubicBezTo>
                        <a:pt x="35" y="101"/>
                        <a:pt x="26" y="77"/>
                        <a:pt x="18" y="54"/>
                      </a:cubicBezTo>
                      <a:cubicBezTo>
                        <a:pt x="14" y="45"/>
                        <a:pt x="12" y="36"/>
                        <a:pt x="9" y="27"/>
                      </a:cubicBezTo>
                      <a:cubicBezTo>
                        <a:pt x="6" y="18"/>
                        <a:pt x="0" y="0"/>
                        <a:pt x="0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17" name="Freeform 101"/>
                <p:cNvSpPr>
                  <a:spLocks/>
                </p:cNvSpPr>
                <p:nvPr/>
              </p:nvSpPr>
              <p:spPr bwMode="auto">
                <a:xfrm>
                  <a:off x="2204" y="3742"/>
                  <a:ext cx="223" cy="138"/>
                </a:xfrm>
                <a:custGeom>
                  <a:avLst/>
                  <a:gdLst/>
                  <a:ahLst/>
                  <a:cxnLst>
                    <a:cxn ang="0">
                      <a:pos x="223" y="71"/>
                    </a:cxn>
                    <a:cxn ang="0">
                      <a:pos x="143" y="116"/>
                    </a:cxn>
                    <a:cxn ang="0">
                      <a:pos x="116" y="134"/>
                    </a:cxn>
                    <a:cxn ang="0">
                      <a:pos x="80" y="98"/>
                    </a:cxn>
                    <a:cxn ang="0">
                      <a:pos x="27" y="54"/>
                    </a:cxn>
                    <a:cxn ang="0">
                      <a:pos x="9" y="27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23" h="138">
                      <a:moveTo>
                        <a:pt x="223" y="71"/>
                      </a:moveTo>
                      <a:cubicBezTo>
                        <a:pt x="175" y="86"/>
                        <a:pt x="204" y="74"/>
                        <a:pt x="143" y="116"/>
                      </a:cubicBezTo>
                      <a:cubicBezTo>
                        <a:pt x="134" y="122"/>
                        <a:pt x="116" y="134"/>
                        <a:pt x="116" y="134"/>
                      </a:cubicBezTo>
                      <a:cubicBezTo>
                        <a:pt x="65" y="117"/>
                        <a:pt x="106" y="138"/>
                        <a:pt x="80" y="98"/>
                      </a:cubicBezTo>
                      <a:cubicBezTo>
                        <a:pt x="65" y="74"/>
                        <a:pt x="48" y="67"/>
                        <a:pt x="27" y="54"/>
                      </a:cubicBezTo>
                      <a:cubicBezTo>
                        <a:pt x="21" y="45"/>
                        <a:pt x="13" y="36"/>
                        <a:pt x="9" y="27"/>
                      </a:cubicBezTo>
                      <a:cubicBezTo>
                        <a:pt x="4" y="18"/>
                        <a:pt x="0" y="0"/>
                        <a:pt x="0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sp>
            <p:nvSpPr>
              <p:cNvPr id="342118" name="Freeform 102"/>
              <p:cNvSpPr>
                <a:spLocks/>
              </p:cNvSpPr>
              <p:nvPr/>
            </p:nvSpPr>
            <p:spPr bwMode="auto">
              <a:xfrm>
                <a:off x="4116" y="3698"/>
                <a:ext cx="275" cy="132"/>
              </a:xfrm>
              <a:custGeom>
                <a:avLst/>
                <a:gdLst/>
                <a:ahLst/>
                <a:cxnLst>
                  <a:cxn ang="0">
                    <a:pos x="0" y="124"/>
                  </a:cxn>
                  <a:cxn ang="0">
                    <a:pos x="177" y="116"/>
                  </a:cxn>
                  <a:cxn ang="0">
                    <a:pos x="213" y="71"/>
                  </a:cxn>
                  <a:cxn ang="0">
                    <a:pos x="275" y="0"/>
                  </a:cxn>
                </a:cxnLst>
                <a:rect l="0" t="0" r="r" b="b"/>
                <a:pathLst>
                  <a:path w="275" h="132">
                    <a:moveTo>
                      <a:pt x="0" y="124"/>
                    </a:moveTo>
                    <a:cubicBezTo>
                      <a:pt x="96" y="132"/>
                      <a:pt x="99" y="130"/>
                      <a:pt x="177" y="116"/>
                    </a:cubicBezTo>
                    <a:cubicBezTo>
                      <a:pt x="194" y="63"/>
                      <a:pt x="172" y="111"/>
                      <a:pt x="213" y="71"/>
                    </a:cubicBezTo>
                    <a:cubicBezTo>
                      <a:pt x="234" y="49"/>
                      <a:pt x="252" y="22"/>
                      <a:pt x="275" y="0"/>
                    </a:cubicBezTo>
                  </a:path>
                </a:pathLst>
              </a:custGeom>
              <a:noFill/>
              <a:ln w="25400">
                <a:solidFill>
                  <a:srgbClr val="00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19" name="Freeform 103"/>
              <p:cNvSpPr>
                <a:spLocks/>
              </p:cNvSpPr>
              <p:nvPr/>
            </p:nvSpPr>
            <p:spPr bwMode="auto">
              <a:xfrm>
                <a:off x="4107" y="3990"/>
                <a:ext cx="295" cy="74"/>
              </a:xfrm>
              <a:custGeom>
                <a:avLst/>
                <a:gdLst/>
                <a:ahLst/>
                <a:cxnLst>
                  <a:cxn ang="0">
                    <a:pos x="0" y="72"/>
                  </a:cxn>
                  <a:cxn ang="0">
                    <a:pos x="106" y="28"/>
                  </a:cxn>
                  <a:cxn ang="0">
                    <a:pos x="142" y="64"/>
                  </a:cxn>
                  <a:cxn ang="0">
                    <a:pos x="266" y="1"/>
                  </a:cxn>
                  <a:cxn ang="0">
                    <a:pos x="293" y="19"/>
                  </a:cxn>
                </a:cxnLst>
                <a:rect l="0" t="0" r="r" b="b"/>
                <a:pathLst>
                  <a:path w="295" h="74">
                    <a:moveTo>
                      <a:pt x="0" y="72"/>
                    </a:moveTo>
                    <a:cubicBezTo>
                      <a:pt x="36" y="43"/>
                      <a:pt x="59" y="11"/>
                      <a:pt x="106" y="28"/>
                    </a:cubicBezTo>
                    <a:cubicBezTo>
                      <a:pt x="118" y="40"/>
                      <a:pt x="125" y="60"/>
                      <a:pt x="142" y="64"/>
                    </a:cubicBezTo>
                    <a:cubicBezTo>
                      <a:pt x="199" y="74"/>
                      <a:pt x="221" y="16"/>
                      <a:pt x="266" y="1"/>
                    </a:cubicBezTo>
                    <a:cubicBezTo>
                      <a:pt x="295" y="10"/>
                      <a:pt x="293" y="0"/>
                      <a:pt x="293" y="19"/>
                    </a:cubicBezTo>
                  </a:path>
                </a:pathLst>
              </a:custGeom>
              <a:noFill/>
              <a:ln w="25400">
                <a:solidFill>
                  <a:srgbClr val="00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grpSp>
            <p:nvGrpSpPr>
              <p:cNvPr id="342120" name="Group 104"/>
              <p:cNvGrpSpPr>
                <a:grpSpLocks/>
              </p:cNvGrpSpPr>
              <p:nvPr/>
            </p:nvGrpSpPr>
            <p:grpSpPr bwMode="auto">
              <a:xfrm>
                <a:off x="4116" y="3467"/>
                <a:ext cx="328" cy="631"/>
                <a:chOff x="4116" y="3369"/>
                <a:chExt cx="328" cy="631"/>
              </a:xfrm>
            </p:grpSpPr>
            <p:sp>
              <p:nvSpPr>
                <p:cNvPr id="342121" name="Freeform 105"/>
                <p:cNvSpPr>
                  <a:spLocks/>
                </p:cNvSpPr>
                <p:nvPr/>
              </p:nvSpPr>
              <p:spPr bwMode="auto">
                <a:xfrm>
                  <a:off x="4116" y="3369"/>
                  <a:ext cx="231" cy="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97" y="18"/>
                    </a:cxn>
                    <a:cxn ang="0">
                      <a:pos x="124" y="35"/>
                    </a:cxn>
                    <a:cxn ang="0">
                      <a:pos x="142" y="80"/>
                    </a:cxn>
                    <a:cxn ang="0">
                      <a:pos x="186" y="71"/>
                    </a:cxn>
                    <a:cxn ang="0">
                      <a:pos x="231" y="35"/>
                    </a:cxn>
                  </a:cxnLst>
                  <a:rect l="0" t="0" r="r" b="b"/>
                  <a:pathLst>
                    <a:path w="231" h="87">
                      <a:moveTo>
                        <a:pt x="0" y="0"/>
                      </a:moveTo>
                      <a:cubicBezTo>
                        <a:pt x="23" y="78"/>
                        <a:pt x="36" y="53"/>
                        <a:pt x="97" y="18"/>
                      </a:cubicBezTo>
                      <a:cubicBezTo>
                        <a:pt x="106" y="23"/>
                        <a:pt x="117" y="26"/>
                        <a:pt x="124" y="35"/>
                      </a:cubicBezTo>
                      <a:cubicBezTo>
                        <a:pt x="133" y="48"/>
                        <a:pt x="128" y="71"/>
                        <a:pt x="142" y="80"/>
                      </a:cubicBezTo>
                      <a:cubicBezTo>
                        <a:pt x="154" y="87"/>
                        <a:pt x="171" y="74"/>
                        <a:pt x="186" y="71"/>
                      </a:cubicBezTo>
                      <a:cubicBezTo>
                        <a:pt x="225" y="41"/>
                        <a:pt x="211" y="54"/>
                        <a:pt x="231" y="35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22" name="Freeform 106"/>
                <p:cNvSpPr>
                  <a:spLocks/>
                </p:cNvSpPr>
                <p:nvPr/>
              </p:nvSpPr>
              <p:spPr bwMode="auto">
                <a:xfrm>
                  <a:off x="4116" y="3538"/>
                  <a:ext cx="266" cy="10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15" y="9"/>
                    </a:cxn>
                    <a:cxn ang="0">
                      <a:pos x="168" y="44"/>
                    </a:cxn>
                    <a:cxn ang="0">
                      <a:pos x="195" y="71"/>
                    </a:cxn>
                    <a:cxn ang="0">
                      <a:pos x="248" y="106"/>
                    </a:cxn>
                    <a:cxn ang="0">
                      <a:pos x="266" y="71"/>
                    </a:cxn>
                  </a:cxnLst>
                  <a:rect l="0" t="0" r="r" b="b"/>
                  <a:pathLst>
                    <a:path w="266" h="106">
                      <a:moveTo>
                        <a:pt x="0" y="0"/>
                      </a:moveTo>
                      <a:cubicBezTo>
                        <a:pt x="47" y="33"/>
                        <a:pt x="53" y="25"/>
                        <a:pt x="115" y="9"/>
                      </a:cubicBezTo>
                      <a:cubicBezTo>
                        <a:pt x="132" y="20"/>
                        <a:pt x="153" y="29"/>
                        <a:pt x="168" y="44"/>
                      </a:cubicBezTo>
                      <a:cubicBezTo>
                        <a:pt x="177" y="53"/>
                        <a:pt x="184" y="63"/>
                        <a:pt x="195" y="71"/>
                      </a:cubicBezTo>
                      <a:cubicBezTo>
                        <a:pt x="211" y="83"/>
                        <a:pt x="248" y="106"/>
                        <a:pt x="248" y="106"/>
                      </a:cubicBezTo>
                      <a:cubicBezTo>
                        <a:pt x="258" y="75"/>
                        <a:pt x="250" y="86"/>
                        <a:pt x="266" y="71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23" name="Freeform 107"/>
                <p:cNvSpPr>
                  <a:spLocks/>
                </p:cNvSpPr>
                <p:nvPr/>
              </p:nvSpPr>
              <p:spPr bwMode="auto">
                <a:xfrm>
                  <a:off x="4124" y="3751"/>
                  <a:ext cx="320" cy="151"/>
                </a:xfrm>
                <a:custGeom>
                  <a:avLst/>
                  <a:gdLst/>
                  <a:ahLst/>
                  <a:cxnLst>
                    <a:cxn ang="0">
                      <a:pos x="0" y="80"/>
                    </a:cxn>
                    <a:cxn ang="0">
                      <a:pos x="27" y="45"/>
                    </a:cxn>
                    <a:cxn ang="0">
                      <a:pos x="45" y="18"/>
                    </a:cxn>
                    <a:cxn ang="0">
                      <a:pos x="72" y="45"/>
                    </a:cxn>
                    <a:cxn ang="0">
                      <a:pos x="125" y="45"/>
                    </a:cxn>
                    <a:cxn ang="0">
                      <a:pos x="160" y="53"/>
                    </a:cxn>
                    <a:cxn ang="0">
                      <a:pos x="232" y="151"/>
                    </a:cxn>
                    <a:cxn ang="0">
                      <a:pos x="303" y="53"/>
                    </a:cxn>
                    <a:cxn ang="0">
                      <a:pos x="320" y="0"/>
                    </a:cxn>
                  </a:cxnLst>
                  <a:rect l="0" t="0" r="r" b="b"/>
                  <a:pathLst>
                    <a:path w="320" h="151">
                      <a:moveTo>
                        <a:pt x="0" y="80"/>
                      </a:moveTo>
                      <a:cubicBezTo>
                        <a:pt x="9" y="68"/>
                        <a:pt x="18" y="56"/>
                        <a:pt x="27" y="45"/>
                      </a:cubicBezTo>
                      <a:cubicBezTo>
                        <a:pt x="33" y="36"/>
                        <a:pt x="34" y="18"/>
                        <a:pt x="45" y="18"/>
                      </a:cubicBezTo>
                      <a:cubicBezTo>
                        <a:pt x="57" y="18"/>
                        <a:pt x="63" y="36"/>
                        <a:pt x="72" y="45"/>
                      </a:cubicBezTo>
                      <a:cubicBezTo>
                        <a:pt x="87" y="96"/>
                        <a:pt x="66" y="58"/>
                        <a:pt x="125" y="45"/>
                      </a:cubicBezTo>
                      <a:cubicBezTo>
                        <a:pt x="136" y="42"/>
                        <a:pt x="148" y="50"/>
                        <a:pt x="160" y="53"/>
                      </a:cubicBezTo>
                      <a:cubicBezTo>
                        <a:pt x="179" y="91"/>
                        <a:pt x="207" y="115"/>
                        <a:pt x="232" y="151"/>
                      </a:cubicBezTo>
                      <a:cubicBezTo>
                        <a:pt x="255" y="118"/>
                        <a:pt x="289" y="91"/>
                        <a:pt x="303" y="53"/>
                      </a:cubicBezTo>
                      <a:cubicBezTo>
                        <a:pt x="309" y="35"/>
                        <a:pt x="320" y="0"/>
                        <a:pt x="320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24" name="Freeform 108"/>
                <p:cNvSpPr>
                  <a:spLocks/>
                </p:cNvSpPr>
                <p:nvPr/>
              </p:nvSpPr>
              <p:spPr bwMode="auto">
                <a:xfrm>
                  <a:off x="4116" y="3547"/>
                  <a:ext cx="240" cy="97"/>
                </a:xfrm>
                <a:custGeom>
                  <a:avLst/>
                  <a:gdLst/>
                  <a:ahLst/>
                  <a:cxnLst>
                    <a:cxn ang="0">
                      <a:pos x="0" y="97"/>
                    </a:cxn>
                    <a:cxn ang="0">
                      <a:pos x="124" y="97"/>
                    </a:cxn>
                    <a:cxn ang="0">
                      <a:pos x="240" y="0"/>
                    </a:cxn>
                  </a:cxnLst>
                  <a:rect l="0" t="0" r="r" b="b"/>
                  <a:pathLst>
                    <a:path w="240" h="97">
                      <a:moveTo>
                        <a:pt x="0" y="97"/>
                      </a:moveTo>
                      <a:cubicBezTo>
                        <a:pt x="62" y="72"/>
                        <a:pt x="66" y="60"/>
                        <a:pt x="124" y="97"/>
                      </a:cubicBezTo>
                      <a:cubicBezTo>
                        <a:pt x="189" y="71"/>
                        <a:pt x="192" y="44"/>
                        <a:pt x="240" y="0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2125" name="Freeform 109"/>
                <p:cNvSpPr>
                  <a:spLocks/>
                </p:cNvSpPr>
                <p:nvPr/>
              </p:nvSpPr>
              <p:spPr bwMode="auto">
                <a:xfrm>
                  <a:off x="4116" y="3888"/>
                  <a:ext cx="266" cy="112"/>
                </a:xfrm>
                <a:custGeom>
                  <a:avLst/>
                  <a:gdLst/>
                  <a:ahLst/>
                  <a:cxnLst>
                    <a:cxn ang="0">
                      <a:pos x="0" y="5"/>
                    </a:cxn>
                    <a:cxn ang="0">
                      <a:pos x="106" y="23"/>
                    </a:cxn>
                    <a:cxn ang="0">
                      <a:pos x="151" y="76"/>
                    </a:cxn>
                    <a:cxn ang="0">
                      <a:pos x="266" y="112"/>
                    </a:cxn>
                  </a:cxnLst>
                  <a:rect l="0" t="0" r="r" b="b"/>
                  <a:pathLst>
                    <a:path w="266" h="112">
                      <a:moveTo>
                        <a:pt x="0" y="5"/>
                      </a:moveTo>
                      <a:cubicBezTo>
                        <a:pt x="35" y="9"/>
                        <a:pt x="78" y="0"/>
                        <a:pt x="106" y="23"/>
                      </a:cubicBezTo>
                      <a:cubicBezTo>
                        <a:pt x="180" y="84"/>
                        <a:pt x="58" y="14"/>
                        <a:pt x="151" y="76"/>
                      </a:cubicBezTo>
                      <a:cubicBezTo>
                        <a:pt x="184" y="98"/>
                        <a:pt x="236" y="82"/>
                        <a:pt x="266" y="112"/>
                      </a:cubicBezTo>
                    </a:path>
                  </a:pathLst>
                </a:custGeom>
                <a:noFill/>
                <a:ln w="25400">
                  <a:solidFill>
                    <a:srgbClr val="00330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</p:grpSp>
        <p:grpSp>
          <p:nvGrpSpPr>
            <p:cNvPr id="342178" name="Group 162"/>
            <p:cNvGrpSpPr>
              <a:grpSpLocks/>
            </p:cNvGrpSpPr>
            <p:nvPr/>
          </p:nvGrpSpPr>
          <p:grpSpPr bwMode="auto">
            <a:xfrm>
              <a:off x="3520" y="3456"/>
              <a:ext cx="608" cy="624"/>
              <a:chOff x="3520" y="3456"/>
              <a:chExt cx="608" cy="624"/>
            </a:xfrm>
          </p:grpSpPr>
          <p:sp>
            <p:nvSpPr>
              <p:cNvPr id="342133" name="Freeform 117"/>
              <p:cNvSpPr>
                <a:spLocks/>
              </p:cNvSpPr>
              <p:nvPr/>
            </p:nvSpPr>
            <p:spPr bwMode="auto">
              <a:xfrm rot="10800000">
                <a:off x="3813" y="4015"/>
                <a:ext cx="313" cy="63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80" y="9"/>
                  </a:cxn>
                  <a:cxn ang="0">
                    <a:pos x="160" y="63"/>
                  </a:cxn>
                  <a:cxn ang="0">
                    <a:pos x="231" y="45"/>
                  </a:cxn>
                  <a:cxn ang="0">
                    <a:pos x="285" y="9"/>
                  </a:cxn>
                  <a:cxn ang="0">
                    <a:pos x="311" y="27"/>
                  </a:cxn>
                </a:cxnLst>
                <a:rect l="0" t="0" r="r" b="b"/>
                <a:pathLst>
                  <a:path w="313" h="63">
                    <a:moveTo>
                      <a:pt x="0" y="27"/>
                    </a:moveTo>
                    <a:cubicBezTo>
                      <a:pt x="37" y="39"/>
                      <a:pt x="48" y="30"/>
                      <a:pt x="80" y="9"/>
                    </a:cubicBezTo>
                    <a:cubicBezTo>
                      <a:pt x="113" y="20"/>
                      <a:pt x="131" y="42"/>
                      <a:pt x="160" y="63"/>
                    </a:cubicBezTo>
                    <a:cubicBezTo>
                      <a:pt x="167" y="61"/>
                      <a:pt x="218" y="53"/>
                      <a:pt x="231" y="45"/>
                    </a:cubicBezTo>
                    <a:cubicBezTo>
                      <a:pt x="295" y="0"/>
                      <a:pt x="222" y="29"/>
                      <a:pt x="285" y="9"/>
                    </a:cubicBezTo>
                    <a:cubicBezTo>
                      <a:pt x="313" y="18"/>
                      <a:pt x="311" y="8"/>
                      <a:pt x="311" y="27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34" name="Freeform 118"/>
              <p:cNvSpPr>
                <a:spLocks/>
              </p:cNvSpPr>
              <p:nvPr/>
            </p:nvSpPr>
            <p:spPr bwMode="auto">
              <a:xfrm rot="10800000">
                <a:off x="3789" y="3723"/>
                <a:ext cx="338" cy="124"/>
              </a:xfrm>
              <a:custGeom>
                <a:avLst/>
                <a:gdLst/>
                <a:ahLst/>
                <a:cxnLst>
                  <a:cxn ang="0">
                    <a:pos x="0" y="26"/>
                  </a:cxn>
                  <a:cxn ang="0">
                    <a:pos x="89" y="17"/>
                  </a:cxn>
                  <a:cxn ang="0">
                    <a:pos x="116" y="26"/>
                  </a:cxn>
                  <a:cxn ang="0">
                    <a:pos x="142" y="115"/>
                  </a:cxn>
                  <a:cxn ang="0">
                    <a:pos x="169" y="124"/>
                  </a:cxn>
                  <a:cxn ang="0">
                    <a:pos x="338" y="0"/>
                  </a:cxn>
                </a:cxnLst>
                <a:rect l="0" t="0" r="r" b="b"/>
                <a:pathLst>
                  <a:path w="338" h="124">
                    <a:moveTo>
                      <a:pt x="0" y="26"/>
                    </a:moveTo>
                    <a:cubicBezTo>
                      <a:pt x="46" y="60"/>
                      <a:pt x="54" y="68"/>
                      <a:pt x="89" y="17"/>
                    </a:cubicBezTo>
                    <a:cubicBezTo>
                      <a:pt x="98" y="20"/>
                      <a:pt x="109" y="19"/>
                      <a:pt x="116" y="26"/>
                    </a:cubicBezTo>
                    <a:cubicBezTo>
                      <a:pt x="136" y="46"/>
                      <a:pt x="122" y="95"/>
                      <a:pt x="142" y="115"/>
                    </a:cubicBezTo>
                    <a:cubicBezTo>
                      <a:pt x="148" y="121"/>
                      <a:pt x="160" y="121"/>
                      <a:pt x="169" y="124"/>
                    </a:cubicBezTo>
                    <a:cubicBezTo>
                      <a:pt x="206" y="67"/>
                      <a:pt x="262" y="0"/>
                      <a:pt x="338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35" name="Freeform 119"/>
              <p:cNvSpPr>
                <a:spLocks/>
              </p:cNvSpPr>
              <p:nvPr/>
            </p:nvSpPr>
            <p:spPr bwMode="auto">
              <a:xfrm rot="10800000">
                <a:off x="3825" y="3456"/>
                <a:ext cx="302" cy="74"/>
              </a:xfrm>
              <a:custGeom>
                <a:avLst/>
                <a:gdLst/>
                <a:ahLst/>
                <a:cxnLst>
                  <a:cxn ang="0">
                    <a:pos x="0" y="54"/>
                  </a:cxn>
                  <a:cxn ang="0">
                    <a:pos x="71" y="27"/>
                  </a:cxn>
                  <a:cxn ang="0">
                    <a:pos x="116" y="71"/>
                  </a:cxn>
                  <a:cxn ang="0">
                    <a:pos x="134" y="45"/>
                  </a:cxn>
                  <a:cxn ang="0">
                    <a:pos x="187" y="9"/>
                  </a:cxn>
                  <a:cxn ang="0">
                    <a:pos x="258" y="0"/>
                  </a:cxn>
                  <a:cxn ang="0">
                    <a:pos x="285" y="18"/>
                  </a:cxn>
                  <a:cxn ang="0">
                    <a:pos x="302" y="45"/>
                  </a:cxn>
                </a:cxnLst>
                <a:rect l="0" t="0" r="r" b="b"/>
                <a:pathLst>
                  <a:path w="302" h="74">
                    <a:moveTo>
                      <a:pt x="0" y="54"/>
                    </a:moveTo>
                    <a:cubicBezTo>
                      <a:pt x="22" y="20"/>
                      <a:pt x="32" y="13"/>
                      <a:pt x="71" y="27"/>
                    </a:cubicBezTo>
                    <a:cubicBezTo>
                      <a:pt x="76" y="35"/>
                      <a:pt x="97" y="74"/>
                      <a:pt x="116" y="71"/>
                    </a:cubicBezTo>
                    <a:cubicBezTo>
                      <a:pt x="126" y="68"/>
                      <a:pt x="126" y="51"/>
                      <a:pt x="134" y="45"/>
                    </a:cubicBezTo>
                    <a:cubicBezTo>
                      <a:pt x="150" y="30"/>
                      <a:pt x="187" y="9"/>
                      <a:pt x="187" y="9"/>
                    </a:cubicBezTo>
                    <a:cubicBezTo>
                      <a:pt x="218" y="55"/>
                      <a:pt x="223" y="34"/>
                      <a:pt x="258" y="0"/>
                    </a:cubicBezTo>
                    <a:cubicBezTo>
                      <a:pt x="267" y="6"/>
                      <a:pt x="277" y="10"/>
                      <a:pt x="285" y="18"/>
                    </a:cubicBezTo>
                    <a:cubicBezTo>
                      <a:pt x="292" y="25"/>
                      <a:pt x="302" y="45"/>
                      <a:pt x="302" y="45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36" name="Freeform 120"/>
              <p:cNvSpPr>
                <a:spLocks/>
              </p:cNvSpPr>
              <p:nvPr/>
            </p:nvSpPr>
            <p:spPr bwMode="auto">
              <a:xfrm rot="10800000">
                <a:off x="3520" y="3888"/>
                <a:ext cx="320" cy="56"/>
              </a:xfrm>
              <a:custGeom>
                <a:avLst/>
                <a:gdLst/>
                <a:ahLst/>
                <a:cxnLst>
                  <a:cxn ang="0">
                    <a:pos x="320" y="20"/>
                  </a:cxn>
                  <a:cxn ang="0">
                    <a:pos x="293" y="11"/>
                  </a:cxn>
                  <a:cxn ang="0">
                    <a:pos x="240" y="29"/>
                  </a:cxn>
                  <a:cxn ang="0">
                    <a:pos x="186" y="11"/>
                  </a:cxn>
                  <a:cxn ang="0">
                    <a:pos x="106" y="56"/>
                  </a:cxn>
                  <a:cxn ang="0">
                    <a:pos x="80" y="47"/>
                  </a:cxn>
                  <a:cxn ang="0">
                    <a:pos x="53" y="29"/>
                  </a:cxn>
                  <a:cxn ang="0">
                    <a:pos x="0" y="11"/>
                  </a:cxn>
                </a:cxnLst>
                <a:rect l="0" t="0" r="r" b="b"/>
                <a:pathLst>
                  <a:path w="320" h="56">
                    <a:moveTo>
                      <a:pt x="320" y="20"/>
                    </a:moveTo>
                    <a:cubicBezTo>
                      <a:pt x="311" y="17"/>
                      <a:pt x="302" y="9"/>
                      <a:pt x="293" y="11"/>
                    </a:cubicBezTo>
                    <a:cubicBezTo>
                      <a:pt x="274" y="13"/>
                      <a:pt x="240" y="29"/>
                      <a:pt x="240" y="29"/>
                    </a:cubicBezTo>
                    <a:cubicBezTo>
                      <a:pt x="222" y="23"/>
                      <a:pt x="201" y="0"/>
                      <a:pt x="186" y="11"/>
                    </a:cubicBezTo>
                    <a:cubicBezTo>
                      <a:pt x="159" y="29"/>
                      <a:pt x="132" y="38"/>
                      <a:pt x="106" y="56"/>
                    </a:cubicBezTo>
                    <a:cubicBezTo>
                      <a:pt x="97" y="53"/>
                      <a:pt x="88" y="51"/>
                      <a:pt x="80" y="47"/>
                    </a:cubicBezTo>
                    <a:cubicBezTo>
                      <a:pt x="70" y="42"/>
                      <a:pt x="62" y="33"/>
                      <a:pt x="53" y="29"/>
                    </a:cubicBezTo>
                    <a:cubicBezTo>
                      <a:pt x="35" y="21"/>
                      <a:pt x="0" y="11"/>
                      <a:pt x="0" y="11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37" name="Freeform 121"/>
              <p:cNvSpPr>
                <a:spLocks/>
              </p:cNvSpPr>
              <p:nvPr/>
            </p:nvSpPr>
            <p:spPr bwMode="auto">
              <a:xfrm rot="10800000">
                <a:off x="3552" y="3651"/>
                <a:ext cx="303" cy="87"/>
              </a:xfrm>
              <a:custGeom>
                <a:avLst/>
                <a:gdLst/>
                <a:ahLst/>
                <a:cxnLst>
                  <a:cxn ang="0">
                    <a:pos x="303" y="7"/>
                  </a:cxn>
                  <a:cxn ang="0">
                    <a:pos x="160" y="87"/>
                  </a:cxn>
                  <a:cxn ang="0">
                    <a:pos x="80" y="69"/>
                  </a:cxn>
                  <a:cxn ang="0">
                    <a:pos x="36" y="61"/>
                  </a:cxn>
                  <a:cxn ang="0">
                    <a:pos x="0" y="43"/>
                  </a:cxn>
                </a:cxnLst>
                <a:rect l="0" t="0" r="r" b="b"/>
                <a:pathLst>
                  <a:path w="303" h="87">
                    <a:moveTo>
                      <a:pt x="303" y="7"/>
                    </a:moveTo>
                    <a:cubicBezTo>
                      <a:pt x="157" y="31"/>
                      <a:pt x="219" y="0"/>
                      <a:pt x="160" y="87"/>
                    </a:cubicBezTo>
                    <a:cubicBezTo>
                      <a:pt x="133" y="81"/>
                      <a:pt x="104" y="80"/>
                      <a:pt x="80" y="69"/>
                    </a:cubicBezTo>
                    <a:cubicBezTo>
                      <a:pt x="35" y="48"/>
                      <a:pt x="94" y="21"/>
                      <a:pt x="36" y="61"/>
                    </a:cubicBezTo>
                    <a:cubicBezTo>
                      <a:pt x="6" y="41"/>
                      <a:pt x="19" y="43"/>
                      <a:pt x="0" y="43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38" name="Freeform 122"/>
              <p:cNvSpPr>
                <a:spLocks/>
              </p:cNvSpPr>
              <p:nvPr/>
            </p:nvSpPr>
            <p:spPr bwMode="auto">
              <a:xfrm rot="10800000">
                <a:off x="3602" y="3482"/>
                <a:ext cx="294" cy="53"/>
              </a:xfrm>
              <a:custGeom>
                <a:avLst/>
                <a:gdLst/>
                <a:ahLst/>
                <a:cxnLst>
                  <a:cxn ang="0">
                    <a:pos x="294" y="44"/>
                  </a:cxn>
                  <a:cxn ang="0">
                    <a:pos x="205" y="0"/>
                  </a:cxn>
                  <a:cxn ang="0">
                    <a:pos x="98" y="35"/>
                  </a:cxn>
                  <a:cxn ang="0">
                    <a:pos x="0" y="53"/>
                  </a:cxn>
                </a:cxnLst>
                <a:rect l="0" t="0" r="r" b="b"/>
                <a:pathLst>
                  <a:path w="294" h="53">
                    <a:moveTo>
                      <a:pt x="294" y="44"/>
                    </a:moveTo>
                    <a:cubicBezTo>
                      <a:pt x="262" y="28"/>
                      <a:pt x="233" y="19"/>
                      <a:pt x="205" y="0"/>
                    </a:cubicBezTo>
                    <a:cubicBezTo>
                      <a:pt x="151" y="8"/>
                      <a:pt x="143" y="19"/>
                      <a:pt x="98" y="35"/>
                    </a:cubicBezTo>
                    <a:cubicBezTo>
                      <a:pt x="86" y="33"/>
                      <a:pt x="0" y="6"/>
                      <a:pt x="0" y="53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40" name="Freeform 124"/>
              <p:cNvSpPr>
                <a:spLocks/>
              </p:cNvSpPr>
              <p:nvPr/>
            </p:nvSpPr>
            <p:spPr bwMode="auto">
              <a:xfrm rot="10800000">
                <a:off x="3817" y="3840"/>
                <a:ext cx="311" cy="178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89" y="27"/>
                  </a:cxn>
                  <a:cxn ang="0">
                    <a:pos x="169" y="53"/>
                  </a:cxn>
                  <a:cxn ang="0">
                    <a:pos x="196" y="80"/>
                  </a:cxn>
                  <a:cxn ang="0">
                    <a:pos x="223" y="133"/>
                  </a:cxn>
                  <a:cxn ang="0">
                    <a:pos x="311" y="178"/>
                  </a:cxn>
                </a:cxnLst>
                <a:rect l="0" t="0" r="r" b="b"/>
                <a:pathLst>
                  <a:path w="311" h="178">
                    <a:moveTo>
                      <a:pt x="0" y="27"/>
                    </a:moveTo>
                    <a:cubicBezTo>
                      <a:pt x="66" y="4"/>
                      <a:pt x="37" y="0"/>
                      <a:pt x="89" y="27"/>
                    </a:cubicBezTo>
                    <a:cubicBezTo>
                      <a:pt x="112" y="61"/>
                      <a:pt x="129" y="66"/>
                      <a:pt x="169" y="53"/>
                    </a:cubicBezTo>
                    <a:cubicBezTo>
                      <a:pt x="178" y="62"/>
                      <a:pt x="188" y="69"/>
                      <a:pt x="196" y="80"/>
                    </a:cubicBezTo>
                    <a:cubicBezTo>
                      <a:pt x="209" y="100"/>
                      <a:pt x="198" y="117"/>
                      <a:pt x="223" y="133"/>
                    </a:cubicBezTo>
                    <a:cubicBezTo>
                      <a:pt x="261" y="157"/>
                      <a:pt x="280" y="144"/>
                      <a:pt x="311" y="178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41" name="Freeform 125"/>
              <p:cNvSpPr>
                <a:spLocks/>
              </p:cNvSpPr>
              <p:nvPr/>
            </p:nvSpPr>
            <p:spPr bwMode="auto">
              <a:xfrm rot="10800000">
                <a:off x="3551" y="3715"/>
                <a:ext cx="305" cy="125"/>
              </a:xfrm>
              <a:custGeom>
                <a:avLst/>
                <a:gdLst/>
                <a:ahLst/>
                <a:cxnLst>
                  <a:cxn ang="0">
                    <a:pos x="305" y="36"/>
                  </a:cxn>
                  <a:cxn ang="0">
                    <a:pos x="242" y="80"/>
                  </a:cxn>
                  <a:cxn ang="0">
                    <a:pos x="225" y="107"/>
                  </a:cxn>
                  <a:cxn ang="0">
                    <a:pos x="171" y="125"/>
                  </a:cxn>
                  <a:cxn ang="0">
                    <a:pos x="100" y="54"/>
                  </a:cxn>
                  <a:cxn ang="0">
                    <a:pos x="11" y="45"/>
                  </a:cxn>
                  <a:cxn ang="0">
                    <a:pos x="2" y="0"/>
                  </a:cxn>
                </a:cxnLst>
                <a:rect l="0" t="0" r="r" b="b"/>
                <a:pathLst>
                  <a:path w="305" h="125">
                    <a:moveTo>
                      <a:pt x="305" y="36"/>
                    </a:moveTo>
                    <a:cubicBezTo>
                      <a:pt x="284" y="50"/>
                      <a:pt x="255" y="58"/>
                      <a:pt x="242" y="80"/>
                    </a:cubicBezTo>
                    <a:cubicBezTo>
                      <a:pt x="236" y="89"/>
                      <a:pt x="233" y="101"/>
                      <a:pt x="225" y="107"/>
                    </a:cubicBezTo>
                    <a:cubicBezTo>
                      <a:pt x="208" y="117"/>
                      <a:pt x="171" y="125"/>
                      <a:pt x="171" y="125"/>
                    </a:cubicBezTo>
                    <a:cubicBezTo>
                      <a:pt x="145" y="98"/>
                      <a:pt x="131" y="73"/>
                      <a:pt x="100" y="54"/>
                    </a:cubicBezTo>
                    <a:cubicBezTo>
                      <a:pt x="44" y="64"/>
                      <a:pt x="40" y="87"/>
                      <a:pt x="11" y="45"/>
                    </a:cubicBezTo>
                    <a:cubicBezTo>
                      <a:pt x="0" y="12"/>
                      <a:pt x="2" y="27"/>
                      <a:pt x="2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42" name="Freeform 126"/>
              <p:cNvSpPr>
                <a:spLocks/>
              </p:cNvSpPr>
              <p:nvPr/>
            </p:nvSpPr>
            <p:spPr bwMode="auto">
              <a:xfrm rot="10800000">
                <a:off x="3520" y="4027"/>
                <a:ext cx="320" cy="53"/>
              </a:xfrm>
              <a:custGeom>
                <a:avLst/>
                <a:gdLst/>
                <a:ahLst/>
                <a:cxnLst>
                  <a:cxn ang="0">
                    <a:pos x="320" y="0"/>
                  </a:cxn>
                  <a:cxn ang="0">
                    <a:pos x="266" y="26"/>
                  </a:cxn>
                  <a:cxn ang="0">
                    <a:pos x="240" y="8"/>
                  </a:cxn>
                  <a:cxn ang="0">
                    <a:pos x="204" y="0"/>
                  </a:cxn>
                  <a:cxn ang="0">
                    <a:pos x="124" y="35"/>
                  </a:cxn>
                  <a:cxn ang="0">
                    <a:pos x="71" y="53"/>
                  </a:cxn>
                  <a:cxn ang="0">
                    <a:pos x="0" y="8"/>
                  </a:cxn>
                </a:cxnLst>
                <a:rect l="0" t="0" r="r" b="b"/>
                <a:pathLst>
                  <a:path w="320" h="53">
                    <a:moveTo>
                      <a:pt x="320" y="0"/>
                    </a:moveTo>
                    <a:cubicBezTo>
                      <a:pt x="311" y="5"/>
                      <a:pt x="279" y="28"/>
                      <a:pt x="266" y="26"/>
                    </a:cubicBezTo>
                    <a:cubicBezTo>
                      <a:pt x="255" y="24"/>
                      <a:pt x="249" y="12"/>
                      <a:pt x="240" y="8"/>
                    </a:cubicBezTo>
                    <a:cubicBezTo>
                      <a:pt x="228" y="3"/>
                      <a:pt x="216" y="2"/>
                      <a:pt x="204" y="0"/>
                    </a:cubicBezTo>
                    <a:cubicBezTo>
                      <a:pt x="173" y="9"/>
                      <a:pt x="152" y="22"/>
                      <a:pt x="124" y="35"/>
                    </a:cubicBezTo>
                    <a:cubicBezTo>
                      <a:pt x="106" y="42"/>
                      <a:pt x="71" y="53"/>
                      <a:pt x="71" y="53"/>
                    </a:cubicBezTo>
                    <a:cubicBezTo>
                      <a:pt x="32" y="43"/>
                      <a:pt x="26" y="34"/>
                      <a:pt x="0" y="8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43" name="Freeform 127"/>
              <p:cNvSpPr>
                <a:spLocks/>
              </p:cNvSpPr>
              <p:nvPr/>
            </p:nvSpPr>
            <p:spPr bwMode="auto">
              <a:xfrm rot="10800000">
                <a:off x="3551" y="3475"/>
                <a:ext cx="251" cy="125"/>
              </a:xfrm>
              <a:custGeom>
                <a:avLst/>
                <a:gdLst/>
                <a:ahLst/>
                <a:cxnLst>
                  <a:cxn ang="0">
                    <a:pos x="251" y="72"/>
                  </a:cxn>
                  <a:cxn ang="0">
                    <a:pos x="197" y="89"/>
                  </a:cxn>
                  <a:cxn ang="0">
                    <a:pos x="144" y="125"/>
                  </a:cxn>
                  <a:cxn ang="0">
                    <a:pos x="28" y="63"/>
                  </a:cxn>
                  <a:cxn ang="0">
                    <a:pos x="2" y="0"/>
                  </a:cxn>
                </a:cxnLst>
                <a:rect l="0" t="0" r="r" b="b"/>
                <a:pathLst>
                  <a:path w="251" h="125">
                    <a:moveTo>
                      <a:pt x="251" y="72"/>
                    </a:moveTo>
                    <a:cubicBezTo>
                      <a:pt x="245" y="73"/>
                      <a:pt x="201" y="86"/>
                      <a:pt x="197" y="89"/>
                    </a:cubicBezTo>
                    <a:cubicBezTo>
                      <a:pt x="178" y="99"/>
                      <a:pt x="144" y="125"/>
                      <a:pt x="144" y="125"/>
                    </a:cubicBezTo>
                    <a:cubicBezTo>
                      <a:pt x="103" y="104"/>
                      <a:pt x="70" y="77"/>
                      <a:pt x="28" y="63"/>
                    </a:cubicBezTo>
                    <a:cubicBezTo>
                      <a:pt x="0" y="6"/>
                      <a:pt x="2" y="28"/>
                      <a:pt x="2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44" name="Freeform 128"/>
              <p:cNvSpPr>
                <a:spLocks/>
              </p:cNvSpPr>
              <p:nvPr/>
            </p:nvSpPr>
            <p:spPr bwMode="auto">
              <a:xfrm rot="10800000">
                <a:off x="3923" y="3598"/>
                <a:ext cx="205" cy="125"/>
              </a:xfrm>
              <a:custGeom>
                <a:avLst/>
                <a:gdLst/>
                <a:ahLst/>
                <a:cxnLst>
                  <a:cxn ang="0">
                    <a:pos x="0" y="80"/>
                  </a:cxn>
                  <a:cxn ang="0">
                    <a:pos x="27" y="63"/>
                  </a:cxn>
                  <a:cxn ang="0">
                    <a:pos x="89" y="125"/>
                  </a:cxn>
                  <a:cxn ang="0">
                    <a:pos x="205" y="0"/>
                  </a:cxn>
                </a:cxnLst>
                <a:rect l="0" t="0" r="r" b="b"/>
                <a:pathLst>
                  <a:path w="205" h="125">
                    <a:moveTo>
                      <a:pt x="0" y="80"/>
                    </a:moveTo>
                    <a:cubicBezTo>
                      <a:pt x="9" y="74"/>
                      <a:pt x="16" y="64"/>
                      <a:pt x="27" y="63"/>
                    </a:cubicBezTo>
                    <a:cubicBezTo>
                      <a:pt x="69" y="56"/>
                      <a:pt x="71" y="98"/>
                      <a:pt x="89" y="125"/>
                    </a:cubicBezTo>
                    <a:cubicBezTo>
                      <a:pt x="138" y="92"/>
                      <a:pt x="178" y="52"/>
                      <a:pt x="205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61" name="Freeform 145"/>
              <p:cNvSpPr>
                <a:spLocks/>
              </p:cNvSpPr>
              <p:nvPr/>
            </p:nvSpPr>
            <p:spPr bwMode="auto">
              <a:xfrm rot="10800000">
                <a:off x="3941" y="3600"/>
                <a:ext cx="187" cy="144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98" y="10"/>
                  </a:cxn>
                  <a:cxn ang="0">
                    <a:pos x="125" y="37"/>
                  </a:cxn>
                  <a:cxn ang="0">
                    <a:pos x="169" y="117"/>
                  </a:cxn>
                  <a:cxn ang="0">
                    <a:pos x="187" y="144"/>
                  </a:cxn>
                </a:cxnLst>
                <a:rect l="0" t="0" r="r" b="b"/>
                <a:pathLst>
                  <a:path w="187" h="144">
                    <a:moveTo>
                      <a:pt x="0" y="1"/>
                    </a:moveTo>
                    <a:cubicBezTo>
                      <a:pt x="39" y="10"/>
                      <a:pt x="58" y="0"/>
                      <a:pt x="98" y="10"/>
                    </a:cubicBezTo>
                    <a:cubicBezTo>
                      <a:pt x="107" y="19"/>
                      <a:pt x="119" y="25"/>
                      <a:pt x="125" y="37"/>
                    </a:cubicBezTo>
                    <a:cubicBezTo>
                      <a:pt x="149" y="84"/>
                      <a:pt x="111" y="97"/>
                      <a:pt x="169" y="117"/>
                    </a:cubicBezTo>
                    <a:cubicBezTo>
                      <a:pt x="175" y="126"/>
                      <a:pt x="187" y="144"/>
                      <a:pt x="187" y="144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62" name="Freeform 146"/>
              <p:cNvSpPr>
                <a:spLocks/>
              </p:cNvSpPr>
              <p:nvPr/>
            </p:nvSpPr>
            <p:spPr bwMode="auto">
              <a:xfrm rot="10800000">
                <a:off x="3852" y="3936"/>
                <a:ext cx="276" cy="81"/>
              </a:xfrm>
              <a:custGeom>
                <a:avLst/>
                <a:gdLst/>
                <a:ahLst/>
                <a:cxnLst>
                  <a:cxn ang="0">
                    <a:pos x="0" y="81"/>
                  </a:cxn>
                  <a:cxn ang="0">
                    <a:pos x="160" y="54"/>
                  </a:cxn>
                  <a:cxn ang="0">
                    <a:pos x="223" y="28"/>
                  </a:cxn>
                  <a:cxn ang="0">
                    <a:pos x="276" y="72"/>
                  </a:cxn>
                </a:cxnLst>
                <a:rect l="0" t="0" r="r" b="b"/>
                <a:pathLst>
                  <a:path w="276" h="81">
                    <a:moveTo>
                      <a:pt x="0" y="81"/>
                    </a:moveTo>
                    <a:cubicBezTo>
                      <a:pt x="54" y="74"/>
                      <a:pt x="108" y="71"/>
                      <a:pt x="160" y="54"/>
                    </a:cubicBezTo>
                    <a:cubicBezTo>
                      <a:pt x="175" y="8"/>
                      <a:pt x="181" y="0"/>
                      <a:pt x="223" y="28"/>
                    </a:cubicBezTo>
                    <a:cubicBezTo>
                      <a:pt x="236" y="48"/>
                      <a:pt x="248" y="72"/>
                      <a:pt x="276" y="72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63" name="Freeform 147"/>
              <p:cNvSpPr>
                <a:spLocks/>
              </p:cNvSpPr>
              <p:nvPr/>
            </p:nvSpPr>
            <p:spPr bwMode="auto">
              <a:xfrm rot="10800000">
                <a:off x="3542" y="3792"/>
                <a:ext cx="187" cy="160"/>
              </a:xfrm>
              <a:custGeom>
                <a:avLst/>
                <a:gdLst/>
                <a:ahLst/>
                <a:cxnLst>
                  <a:cxn ang="0">
                    <a:pos x="187" y="80"/>
                  </a:cxn>
                  <a:cxn ang="0">
                    <a:pos x="124" y="80"/>
                  </a:cxn>
                  <a:cxn ang="0">
                    <a:pos x="89" y="160"/>
                  </a:cxn>
                  <a:cxn ang="0">
                    <a:pos x="53" y="152"/>
                  </a:cxn>
                  <a:cxn ang="0">
                    <a:pos x="44" y="125"/>
                  </a:cxn>
                  <a:cxn ang="0">
                    <a:pos x="18" y="54"/>
                  </a:cxn>
                  <a:cxn ang="0">
                    <a:pos x="9" y="27"/>
                  </a:cxn>
                  <a:cxn ang="0">
                    <a:pos x="0" y="0"/>
                  </a:cxn>
                </a:cxnLst>
                <a:rect l="0" t="0" r="r" b="b"/>
                <a:pathLst>
                  <a:path w="187" h="160">
                    <a:moveTo>
                      <a:pt x="187" y="80"/>
                    </a:moveTo>
                    <a:cubicBezTo>
                      <a:pt x="164" y="73"/>
                      <a:pt x="148" y="63"/>
                      <a:pt x="124" y="80"/>
                    </a:cubicBezTo>
                    <a:cubicBezTo>
                      <a:pt x="99" y="96"/>
                      <a:pt x="89" y="160"/>
                      <a:pt x="89" y="160"/>
                    </a:cubicBezTo>
                    <a:cubicBezTo>
                      <a:pt x="77" y="157"/>
                      <a:pt x="62" y="159"/>
                      <a:pt x="53" y="152"/>
                    </a:cubicBezTo>
                    <a:cubicBezTo>
                      <a:pt x="45" y="146"/>
                      <a:pt x="47" y="133"/>
                      <a:pt x="44" y="125"/>
                    </a:cubicBezTo>
                    <a:cubicBezTo>
                      <a:pt x="35" y="101"/>
                      <a:pt x="26" y="77"/>
                      <a:pt x="18" y="54"/>
                    </a:cubicBezTo>
                    <a:cubicBezTo>
                      <a:pt x="14" y="45"/>
                      <a:pt x="12" y="36"/>
                      <a:pt x="9" y="27"/>
                    </a:cubicBezTo>
                    <a:cubicBezTo>
                      <a:pt x="6" y="18"/>
                      <a:pt x="0" y="0"/>
                      <a:pt x="0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64" name="Freeform 148"/>
              <p:cNvSpPr>
                <a:spLocks/>
              </p:cNvSpPr>
              <p:nvPr/>
            </p:nvSpPr>
            <p:spPr bwMode="auto">
              <a:xfrm rot="10800000">
                <a:off x="3552" y="3552"/>
                <a:ext cx="223" cy="138"/>
              </a:xfrm>
              <a:custGeom>
                <a:avLst/>
                <a:gdLst/>
                <a:ahLst/>
                <a:cxnLst>
                  <a:cxn ang="0">
                    <a:pos x="223" y="71"/>
                  </a:cxn>
                  <a:cxn ang="0">
                    <a:pos x="143" y="116"/>
                  </a:cxn>
                  <a:cxn ang="0">
                    <a:pos x="116" y="134"/>
                  </a:cxn>
                  <a:cxn ang="0">
                    <a:pos x="80" y="98"/>
                  </a:cxn>
                  <a:cxn ang="0">
                    <a:pos x="27" y="54"/>
                  </a:cxn>
                  <a:cxn ang="0">
                    <a:pos x="9" y="27"/>
                  </a:cxn>
                  <a:cxn ang="0">
                    <a:pos x="0" y="0"/>
                  </a:cxn>
                </a:cxnLst>
                <a:rect l="0" t="0" r="r" b="b"/>
                <a:pathLst>
                  <a:path w="223" h="138">
                    <a:moveTo>
                      <a:pt x="223" y="71"/>
                    </a:moveTo>
                    <a:cubicBezTo>
                      <a:pt x="175" y="86"/>
                      <a:pt x="204" y="74"/>
                      <a:pt x="143" y="116"/>
                    </a:cubicBezTo>
                    <a:cubicBezTo>
                      <a:pt x="134" y="122"/>
                      <a:pt x="116" y="134"/>
                      <a:pt x="116" y="134"/>
                    </a:cubicBezTo>
                    <a:cubicBezTo>
                      <a:pt x="65" y="117"/>
                      <a:pt x="106" y="138"/>
                      <a:pt x="80" y="98"/>
                    </a:cubicBezTo>
                    <a:cubicBezTo>
                      <a:pt x="65" y="74"/>
                      <a:pt x="48" y="67"/>
                      <a:pt x="27" y="54"/>
                    </a:cubicBezTo>
                    <a:cubicBezTo>
                      <a:pt x="21" y="45"/>
                      <a:pt x="13" y="36"/>
                      <a:pt x="9" y="27"/>
                    </a:cubicBezTo>
                    <a:cubicBezTo>
                      <a:pt x="4" y="18"/>
                      <a:pt x="0" y="0"/>
                      <a:pt x="0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grpSp>
          <p:nvGrpSpPr>
            <p:cNvPr id="342173" name="Group 157"/>
            <p:cNvGrpSpPr>
              <a:grpSpLocks/>
            </p:cNvGrpSpPr>
            <p:nvPr/>
          </p:nvGrpSpPr>
          <p:grpSpPr bwMode="auto">
            <a:xfrm>
              <a:off x="1563" y="3526"/>
              <a:ext cx="357" cy="545"/>
              <a:chOff x="1563" y="3526"/>
              <a:chExt cx="357" cy="545"/>
            </a:xfrm>
          </p:grpSpPr>
          <p:sp>
            <p:nvSpPr>
              <p:cNvPr id="342165" name="Freeform 149"/>
              <p:cNvSpPr>
                <a:spLocks/>
              </p:cNvSpPr>
              <p:nvPr/>
            </p:nvSpPr>
            <p:spPr bwMode="auto">
              <a:xfrm rot="10800000">
                <a:off x="1632" y="3744"/>
                <a:ext cx="275" cy="132"/>
              </a:xfrm>
              <a:custGeom>
                <a:avLst/>
                <a:gdLst/>
                <a:ahLst/>
                <a:cxnLst>
                  <a:cxn ang="0">
                    <a:pos x="0" y="124"/>
                  </a:cxn>
                  <a:cxn ang="0">
                    <a:pos x="177" y="116"/>
                  </a:cxn>
                  <a:cxn ang="0">
                    <a:pos x="213" y="71"/>
                  </a:cxn>
                  <a:cxn ang="0">
                    <a:pos x="275" y="0"/>
                  </a:cxn>
                </a:cxnLst>
                <a:rect l="0" t="0" r="r" b="b"/>
                <a:pathLst>
                  <a:path w="275" h="132">
                    <a:moveTo>
                      <a:pt x="0" y="124"/>
                    </a:moveTo>
                    <a:cubicBezTo>
                      <a:pt x="96" y="132"/>
                      <a:pt x="99" y="130"/>
                      <a:pt x="177" y="116"/>
                    </a:cubicBezTo>
                    <a:cubicBezTo>
                      <a:pt x="194" y="63"/>
                      <a:pt x="172" y="111"/>
                      <a:pt x="213" y="71"/>
                    </a:cubicBezTo>
                    <a:cubicBezTo>
                      <a:pt x="234" y="49"/>
                      <a:pt x="252" y="22"/>
                      <a:pt x="275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66" name="Freeform 150"/>
              <p:cNvSpPr>
                <a:spLocks/>
              </p:cNvSpPr>
              <p:nvPr/>
            </p:nvSpPr>
            <p:spPr bwMode="auto">
              <a:xfrm rot="10800000">
                <a:off x="1625" y="3526"/>
                <a:ext cx="295" cy="74"/>
              </a:xfrm>
              <a:custGeom>
                <a:avLst/>
                <a:gdLst/>
                <a:ahLst/>
                <a:cxnLst>
                  <a:cxn ang="0">
                    <a:pos x="0" y="72"/>
                  </a:cxn>
                  <a:cxn ang="0">
                    <a:pos x="106" y="28"/>
                  </a:cxn>
                  <a:cxn ang="0">
                    <a:pos x="142" y="64"/>
                  </a:cxn>
                  <a:cxn ang="0">
                    <a:pos x="266" y="1"/>
                  </a:cxn>
                  <a:cxn ang="0">
                    <a:pos x="293" y="19"/>
                  </a:cxn>
                </a:cxnLst>
                <a:rect l="0" t="0" r="r" b="b"/>
                <a:pathLst>
                  <a:path w="295" h="74">
                    <a:moveTo>
                      <a:pt x="0" y="72"/>
                    </a:moveTo>
                    <a:cubicBezTo>
                      <a:pt x="36" y="43"/>
                      <a:pt x="59" y="11"/>
                      <a:pt x="106" y="28"/>
                    </a:cubicBezTo>
                    <a:cubicBezTo>
                      <a:pt x="118" y="40"/>
                      <a:pt x="125" y="60"/>
                      <a:pt x="142" y="64"/>
                    </a:cubicBezTo>
                    <a:cubicBezTo>
                      <a:pt x="199" y="74"/>
                      <a:pt x="221" y="16"/>
                      <a:pt x="266" y="1"/>
                    </a:cubicBezTo>
                    <a:cubicBezTo>
                      <a:pt x="295" y="10"/>
                      <a:pt x="293" y="0"/>
                      <a:pt x="293" y="19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68" name="Freeform 152"/>
              <p:cNvSpPr>
                <a:spLocks/>
              </p:cNvSpPr>
              <p:nvPr/>
            </p:nvSpPr>
            <p:spPr bwMode="auto">
              <a:xfrm rot="10800000">
                <a:off x="1660" y="3984"/>
                <a:ext cx="231" cy="8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7" y="18"/>
                  </a:cxn>
                  <a:cxn ang="0">
                    <a:pos x="124" y="35"/>
                  </a:cxn>
                  <a:cxn ang="0">
                    <a:pos x="142" y="80"/>
                  </a:cxn>
                  <a:cxn ang="0">
                    <a:pos x="186" y="71"/>
                  </a:cxn>
                  <a:cxn ang="0">
                    <a:pos x="231" y="35"/>
                  </a:cxn>
                </a:cxnLst>
                <a:rect l="0" t="0" r="r" b="b"/>
                <a:pathLst>
                  <a:path w="231" h="87">
                    <a:moveTo>
                      <a:pt x="0" y="0"/>
                    </a:moveTo>
                    <a:cubicBezTo>
                      <a:pt x="23" y="78"/>
                      <a:pt x="36" y="53"/>
                      <a:pt x="97" y="18"/>
                    </a:cubicBezTo>
                    <a:cubicBezTo>
                      <a:pt x="106" y="23"/>
                      <a:pt x="117" y="26"/>
                      <a:pt x="124" y="35"/>
                    </a:cubicBezTo>
                    <a:cubicBezTo>
                      <a:pt x="133" y="48"/>
                      <a:pt x="128" y="71"/>
                      <a:pt x="142" y="80"/>
                    </a:cubicBezTo>
                    <a:cubicBezTo>
                      <a:pt x="154" y="87"/>
                      <a:pt x="171" y="74"/>
                      <a:pt x="186" y="71"/>
                    </a:cubicBezTo>
                    <a:cubicBezTo>
                      <a:pt x="225" y="41"/>
                      <a:pt x="211" y="54"/>
                      <a:pt x="231" y="35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69" name="Freeform 153"/>
              <p:cNvSpPr>
                <a:spLocks/>
              </p:cNvSpPr>
              <p:nvPr/>
            </p:nvSpPr>
            <p:spPr bwMode="auto">
              <a:xfrm rot="10800000">
                <a:off x="1626" y="3792"/>
                <a:ext cx="266" cy="10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15" y="9"/>
                  </a:cxn>
                  <a:cxn ang="0">
                    <a:pos x="168" y="44"/>
                  </a:cxn>
                  <a:cxn ang="0">
                    <a:pos x="195" y="71"/>
                  </a:cxn>
                  <a:cxn ang="0">
                    <a:pos x="248" y="106"/>
                  </a:cxn>
                  <a:cxn ang="0">
                    <a:pos x="266" y="71"/>
                  </a:cxn>
                </a:cxnLst>
                <a:rect l="0" t="0" r="r" b="b"/>
                <a:pathLst>
                  <a:path w="266" h="106">
                    <a:moveTo>
                      <a:pt x="0" y="0"/>
                    </a:moveTo>
                    <a:cubicBezTo>
                      <a:pt x="47" y="33"/>
                      <a:pt x="53" y="25"/>
                      <a:pt x="115" y="9"/>
                    </a:cubicBezTo>
                    <a:cubicBezTo>
                      <a:pt x="132" y="20"/>
                      <a:pt x="153" y="29"/>
                      <a:pt x="168" y="44"/>
                    </a:cubicBezTo>
                    <a:cubicBezTo>
                      <a:pt x="177" y="53"/>
                      <a:pt x="184" y="63"/>
                      <a:pt x="195" y="71"/>
                    </a:cubicBezTo>
                    <a:cubicBezTo>
                      <a:pt x="211" y="83"/>
                      <a:pt x="248" y="106"/>
                      <a:pt x="248" y="106"/>
                    </a:cubicBezTo>
                    <a:cubicBezTo>
                      <a:pt x="258" y="75"/>
                      <a:pt x="250" y="86"/>
                      <a:pt x="266" y="71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70" name="Freeform 154"/>
              <p:cNvSpPr>
                <a:spLocks/>
              </p:cNvSpPr>
              <p:nvPr/>
            </p:nvSpPr>
            <p:spPr bwMode="auto">
              <a:xfrm rot="10800000">
                <a:off x="1563" y="3554"/>
                <a:ext cx="320" cy="151"/>
              </a:xfrm>
              <a:custGeom>
                <a:avLst/>
                <a:gdLst/>
                <a:ahLst/>
                <a:cxnLst>
                  <a:cxn ang="0">
                    <a:pos x="0" y="80"/>
                  </a:cxn>
                  <a:cxn ang="0">
                    <a:pos x="27" y="45"/>
                  </a:cxn>
                  <a:cxn ang="0">
                    <a:pos x="45" y="18"/>
                  </a:cxn>
                  <a:cxn ang="0">
                    <a:pos x="72" y="45"/>
                  </a:cxn>
                  <a:cxn ang="0">
                    <a:pos x="125" y="45"/>
                  </a:cxn>
                  <a:cxn ang="0">
                    <a:pos x="160" y="53"/>
                  </a:cxn>
                  <a:cxn ang="0">
                    <a:pos x="232" y="151"/>
                  </a:cxn>
                  <a:cxn ang="0">
                    <a:pos x="303" y="53"/>
                  </a:cxn>
                  <a:cxn ang="0">
                    <a:pos x="320" y="0"/>
                  </a:cxn>
                </a:cxnLst>
                <a:rect l="0" t="0" r="r" b="b"/>
                <a:pathLst>
                  <a:path w="320" h="151">
                    <a:moveTo>
                      <a:pt x="0" y="80"/>
                    </a:moveTo>
                    <a:cubicBezTo>
                      <a:pt x="9" y="68"/>
                      <a:pt x="18" y="56"/>
                      <a:pt x="27" y="45"/>
                    </a:cubicBezTo>
                    <a:cubicBezTo>
                      <a:pt x="33" y="36"/>
                      <a:pt x="34" y="18"/>
                      <a:pt x="45" y="18"/>
                    </a:cubicBezTo>
                    <a:cubicBezTo>
                      <a:pt x="57" y="18"/>
                      <a:pt x="63" y="36"/>
                      <a:pt x="72" y="45"/>
                    </a:cubicBezTo>
                    <a:cubicBezTo>
                      <a:pt x="87" y="96"/>
                      <a:pt x="66" y="58"/>
                      <a:pt x="125" y="45"/>
                    </a:cubicBezTo>
                    <a:cubicBezTo>
                      <a:pt x="136" y="42"/>
                      <a:pt x="148" y="50"/>
                      <a:pt x="160" y="53"/>
                    </a:cubicBezTo>
                    <a:cubicBezTo>
                      <a:pt x="179" y="91"/>
                      <a:pt x="207" y="115"/>
                      <a:pt x="232" y="151"/>
                    </a:cubicBezTo>
                    <a:cubicBezTo>
                      <a:pt x="255" y="118"/>
                      <a:pt x="289" y="91"/>
                      <a:pt x="303" y="53"/>
                    </a:cubicBezTo>
                    <a:cubicBezTo>
                      <a:pt x="309" y="35"/>
                      <a:pt x="320" y="0"/>
                      <a:pt x="320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71" name="Freeform 155"/>
              <p:cNvSpPr>
                <a:spLocks/>
              </p:cNvSpPr>
              <p:nvPr/>
            </p:nvSpPr>
            <p:spPr bwMode="auto">
              <a:xfrm rot="10800000">
                <a:off x="1652" y="3839"/>
                <a:ext cx="240" cy="97"/>
              </a:xfrm>
              <a:custGeom>
                <a:avLst/>
                <a:gdLst/>
                <a:ahLst/>
                <a:cxnLst>
                  <a:cxn ang="0">
                    <a:pos x="0" y="97"/>
                  </a:cxn>
                  <a:cxn ang="0">
                    <a:pos x="124" y="97"/>
                  </a:cxn>
                  <a:cxn ang="0">
                    <a:pos x="240" y="0"/>
                  </a:cxn>
                </a:cxnLst>
                <a:rect l="0" t="0" r="r" b="b"/>
                <a:pathLst>
                  <a:path w="240" h="97">
                    <a:moveTo>
                      <a:pt x="0" y="97"/>
                    </a:moveTo>
                    <a:cubicBezTo>
                      <a:pt x="62" y="72"/>
                      <a:pt x="66" y="60"/>
                      <a:pt x="124" y="97"/>
                    </a:cubicBezTo>
                    <a:cubicBezTo>
                      <a:pt x="189" y="71"/>
                      <a:pt x="192" y="44"/>
                      <a:pt x="240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72" name="Freeform 156"/>
              <p:cNvSpPr>
                <a:spLocks/>
              </p:cNvSpPr>
              <p:nvPr/>
            </p:nvSpPr>
            <p:spPr bwMode="auto">
              <a:xfrm rot="10800000">
                <a:off x="1625" y="3584"/>
                <a:ext cx="266" cy="112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106" y="23"/>
                  </a:cxn>
                  <a:cxn ang="0">
                    <a:pos x="151" y="76"/>
                  </a:cxn>
                  <a:cxn ang="0">
                    <a:pos x="266" y="112"/>
                  </a:cxn>
                </a:cxnLst>
                <a:rect l="0" t="0" r="r" b="b"/>
                <a:pathLst>
                  <a:path w="266" h="112">
                    <a:moveTo>
                      <a:pt x="0" y="5"/>
                    </a:moveTo>
                    <a:cubicBezTo>
                      <a:pt x="35" y="9"/>
                      <a:pt x="78" y="0"/>
                      <a:pt x="106" y="23"/>
                    </a:cubicBezTo>
                    <a:cubicBezTo>
                      <a:pt x="180" y="84"/>
                      <a:pt x="58" y="14"/>
                      <a:pt x="151" y="76"/>
                    </a:cubicBezTo>
                    <a:cubicBezTo>
                      <a:pt x="184" y="98"/>
                      <a:pt x="236" y="82"/>
                      <a:pt x="266" y="112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grpSp>
          <p:nvGrpSpPr>
            <p:cNvPr id="342177" name="Group 161"/>
            <p:cNvGrpSpPr>
              <a:grpSpLocks/>
            </p:cNvGrpSpPr>
            <p:nvPr/>
          </p:nvGrpSpPr>
          <p:grpSpPr bwMode="auto">
            <a:xfrm>
              <a:off x="2425" y="3455"/>
              <a:ext cx="611" cy="629"/>
              <a:chOff x="2425" y="3455"/>
              <a:chExt cx="611" cy="629"/>
            </a:xfrm>
          </p:grpSpPr>
          <p:sp>
            <p:nvSpPr>
              <p:cNvPr id="342146" name="Freeform 130"/>
              <p:cNvSpPr>
                <a:spLocks/>
              </p:cNvSpPr>
              <p:nvPr/>
            </p:nvSpPr>
            <p:spPr bwMode="auto">
              <a:xfrm rot="10800000">
                <a:off x="2752" y="3936"/>
                <a:ext cx="272" cy="142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112" y="35"/>
                  </a:cxn>
                  <a:cxn ang="0">
                    <a:pos x="130" y="106"/>
                  </a:cxn>
                  <a:cxn ang="0">
                    <a:pos x="174" y="142"/>
                  </a:cxn>
                  <a:cxn ang="0">
                    <a:pos x="219" y="115"/>
                  </a:cxn>
                  <a:cxn ang="0">
                    <a:pos x="272" y="71"/>
                  </a:cxn>
                </a:cxnLst>
                <a:rect l="0" t="0" r="r" b="b"/>
                <a:pathLst>
                  <a:path w="272" h="142">
                    <a:moveTo>
                      <a:pt x="23" y="0"/>
                    </a:moveTo>
                    <a:cubicBezTo>
                      <a:pt x="0" y="63"/>
                      <a:pt x="12" y="1"/>
                      <a:pt x="112" y="35"/>
                    </a:cubicBezTo>
                    <a:cubicBezTo>
                      <a:pt x="120" y="37"/>
                      <a:pt x="122" y="87"/>
                      <a:pt x="130" y="106"/>
                    </a:cubicBezTo>
                    <a:cubicBezTo>
                      <a:pt x="141" y="136"/>
                      <a:pt x="147" y="132"/>
                      <a:pt x="174" y="142"/>
                    </a:cubicBezTo>
                    <a:cubicBezTo>
                      <a:pt x="189" y="133"/>
                      <a:pt x="205" y="126"/>
                      <a:pt x="219" y="115"/>
                    </a:cubicBezTo>
                    <a:cubicBezTo>
                      <a:pt x="238" y="98"/>
                      <a:pt x="240" y="71"/>
                      <a:pt x="272" y="71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47" name="Freeform 131"/>
              <p:cNvSpPr>
                <a:spLocks/>
              </p:cNvSpPr>
              <p:nvPr/>
            </p:nvSpPr>
            <p:spPr bwMode="auto">
              <a:xfrm rot="10800000">
                <a:off x="2743" y="3808"/>
                <a:ext cx="293" cy="85"/>
              </a:xfrm>
              <a:custGeom>
                <a:avLst/>
                <a:gdLst/>
                <a:ahLst/>
                <a:cxnLst>
                  <a:cxn ang="0">
                    <a:pos x="0" y="45"/>
                  </a:cxn>
                  <a:cxn ang="0">
                    <a:pos x="88" y="45"/>
                  </a:cxn>
                  <a:cxn ang="0">
                    <a:pos x="97" y="18"/>
                  </a:cxn>
                  <a:cxn ang="0">
                    <a:pos x="160" y="54"/>
                  </a:cxn>
                  <a:cxn ang="0">
                    <a:pos x="195" y="71"/>
                  </a:cxn>
                  <a:cxn ang="0">
                    <a:pos x="293" y="63"/>
                  </a:cxn>
                </a:cxnLst>
                <a:rect l="0" t="0" r="r" b="b"/>
                <a:pathLst>
                  <a:path w="293" h="85">
                    <a:moveTo>
                      <a:pt x="0" y="45"/>
                    </a:moveTo>
                    <a:cubicBezTo>
                      <a:pt x="48" y="70"/>
                      <a:pt x="47" y="85"/>
                      <a:pt x="88" y="45"/>
                    </a:cubicBezTo>
                    <a:cubicBezTo>
                      <a:pt x="91" y="36"/>
                      <a:pt x="88" y="21"/>
                      <a:pt x="97" y="18"/>
                    </a:cubicBezTo>
                    <a:cubicBezTo>
                      <a:pt x="148" y="0"/>
                      <a:pt x="136" y="34"/>
                      <a:pt x="160" y="54"/>
                    </a:cubicBezTo>
                    <a:cubicBezTo>
                      <a:pt x="169" y="62"/>
                      <a:pt x="183" y="65"/>
                      <a:pt x="195" y="71"/>
                    </a:cubicBezTo>
                    <a:cubicBezTo>
                      <a:pt x="257" y="59"/>
                      <a:pt x="224" y="63"/>
                      <a:pt x="293" y="63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48" name="Freeform 132"/>
              <p:cNvSpPr>
                <a:spLocks/>
              </p:cNvSpPr>
              <p:nvPr/>
            </p:nvSpPr>
            <p:spPr bwMode="auto">
              <a:xfrm rot="10800000">
                <a:off x="2784" y="3600"/>
                <a:ext cx="240" cy="1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178" y="103"/>
                  </a:cxn>
                  <a:cxn ang="0">
                    <a:pos x="214" y="23"/>
                  </a:cxn>
                  <a:cxn ang="0">
                    <a:pos x="240" y="14"/>
                  </a:cxn>
                </a:cxnLst>
                <a:rect l="0" t="0" r="r" b="b"/>
                <a:pathLst>
                  <a:path w="240" h="113">
                    <a:moveTo>
                      <a:pt x="0" y="5"/>
                    </a:moveTo>
                    <a:cubicBezTo>
                      <a:pt x="109" y="13"/>
                      <a:pt x="143" y="0"/>
                      <a:pt x="178" y="103"/>
                    </a:cubicBezTo>
                    <a:cubicBezTo>
                      <a:pt x="239" y="82"/>
                      <a:pt x="174" y="113"/>
                      <a:pt x="214" y="23"/>
                    </a:cubicBezTo>
                    <a:cubicBezTo>
                      <a:pt x="217" y="14"/>
                      <a:pt x="240" y="14"/>
                      <a:pt x="240" y="14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49" name="Freeform 133"/>
              <p:cNvSpPr>
                <a:spLocks/>
              </p:cNvSpPr>
              <p:nvPr/>
            </p:nvSpPr>
            <p:spPr bwMode="auto">
              <a:xfrm rot="10800000">
                <a:off x="2748" y="3455"/>
                <a:ext cx="276" cy="60"/>
              </a:xfrm>
              <a:custGeom>
                <a:avLst/>
                <a:gdLst/>
                <a:ahLst/>
                <a:cxnLst>
                  <a:cxn ang="0">
                    <a:pos x="0" y="40"/>
                  </a:cxn>
                  <a:cxn ang="0">
                    <a:pos x="72" y="5"/>
                  </a:cxn>
                  <a:cxn ang="0">
                    <a:pos x="107" y="40"/>
                  </a:cxn>
                  <a:cxn ang="0">
                    <a:pos x="134" y="49"/>
                  </a:cxn>
                  <a:cxn ang="0">
                    <a:pos x="214" y="22"/>
                  </a:cxn>
                  <a:cxn ang="0">
                    <a:pos x="249" y="14"/>
                  </a:cxn>
                  <a:cxn ang="0">
                    <a:pos x="276" y="14"/>
                  </a:cxn>
                </a:cxnLst>
                <a:rect l="0" t="0" r="r" b="b"/>
                <a:pathLst>
                  <a:path w="276" h="60">
                    <a:moveTo>
                      <a:pt x="0" y="40"/>
                    </a:moveTo>
                    <a:cubicBezTo>
                      <a:pt x="11" y="33"/>
                      <a:pt x="62" y="0"/>
                      <a:pt x="72" y="5"/>
                    </a:cubicBezTo>
                    <a:cubicBezTo>
                      <a:pt x="87" y="11"/>
                      <a:pt x="93" y="30"/>
                      <a:pt x="107" y="40"/>
                    </a:cubicBezTo>
                    <a:cubicBezTo>
                      <a:pt x="114" y="45"/>
                      <a:pt x="125" y="46"/>
                      <a:pt x="134" y="49"/>
                    </a:cubicBezTo>
                    <a:cubicBezTo>
                      <a:pt x="194" y="8"/>
                      <a:pt x="166" y="7"/>
                      <a:pt x="214" y="22"/>
                    </a:cubicBezTo>
                    <a:cubicBezTo>
                      <a:pt x="269" y="60"/>
                      <a:pt x="217" y="36"/>
                      <a:pt x="249" y="14"/>
                    </a:cubicBezTo>
                    <a:cubicBezTo>
                      <a:pt x="256" y="8"/>
                      <a:pt x="267" y="14"/>
                      <a:pt x="276" y="14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50" name="Freeform 134"/>
              <p:cNvSpPr>
                <a:spLocks/>
              </p:cNvSpPr>
              <p:nvPr/>
            </p:nvSpPr>
            <p:spPr bwMode="auto">
              <a:xfrm rot="10800000">
                <a:off x="2766" y="3947"/>
                <a:ext cx="258" cy="133"/>
              </a:xfrm>
              <a:custGeom>
                <a:avLst/>
                <a:gdLst/>
                <a:ahLst/>
                <a:cxnLst>
                  <a:cxn ang="0">
                    <a:pos x="0" y="133"/>
                  </a:cxn>
                  <a:cxn ang="0">
                    <a:pos x="151" y="89"/>
                  </a:cxn>
                  <a:cxn ang="0">
                    <a:pos x="231" y="35"/>
                  </a:cxn>
                  <a:cxn ang="0">
                    <a:pos x="258" y="0"/>
                  </a:cxn>
                </a:cxnLst>
                <a:rect l="0" t="0" r="r" b="b"/>
                <a:pathLst>
                  <a:path w="258" h="133">
                    <a:moveTo>
                      <a:pt x="0" y="133"/>
                    </a:moveTo>
                    <a:cubicBezTo>
                      <a:pt x="55" y="121"/>
                      <a:pt x="93" y="97"/>
                      <a:pt x="151" y="89"/>
                    </a:cubicBezTo>
                    <a:cubicBezTo>
                      <a:pt x="179" y="69"/>
                      <a:pt x="197" y="46"/>
                      <a:pt x="231" y="35"/>
                    </a:cubicBezTo>
                    <a:cubicBezTo>
                      <a:pt x="251" y="5"/>
                      <a:pt x="241" y="16"/>
                      <a:pt x="258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51" name="Freeform 135"/>
              <p:cNvSpPr>
                <a:spLocks/>
              </p:cNvSpPr>
              <p:nvPr/>
            </p:nvSpPr>
            <p:spPr bwMode="auto">
              <a:xfrm rot="10800000">
                <a:off x="2425" y="3994"/>
                <a:ext cx="233" cy="90"/>
              </a:xfrm>
              <a:custGeom>
                <a:avLst/>
                <a:gdLst/>
                <a:ahLst/>
                <a:cxnLst>
                  <a:cxn ang="0">
                    <a:pos x="233" y="18"/>
                  </a:cxn>
                  <a:cxn ang="0">
                    <a:pos x="179" y="45"/>
                  </a:cxn>
                  <a:cxn ang="0">
                    <a:pos x="135" y="80"/>
                  </a:cxn>
                  <a:cxn ang="0">
                    <a:pos x="82" y="36"/>
                  </a:cxn>
                  <a:cxn ang="0">
                    <a:pos x="28" y="18"/>
                  </a:cxn>
                  <a:cxn ang="0">
                    <a:pos x="2" y="0"/>
                  </a:cxn>
                </a:cxnLst>
                <a:rect l="0" t="0" r="r" b="b"/>
                <a:pathLst>
                  <a:path w="233" h="90">
                    <a:moveTo>
                      <a:pt x="233" y="18"/>
                    </a:moveTo>
                    <a:cubicBezTo>
                      <a:pt x="216" y="29"/>
                      <a:pt x="194" y="32"/>
                      <a:pt x="179" y="45"/>
                    </a:cubicBezTo>
                    <a:cubicBezTo>
                      <a:pt x="121" y="90"/>
                      <a:pt x="204" y="56"/>
                      <a:pt x="135" y="80"/>
                    </a:cubicBezTo>
                    <a:cubicBezTo>
                      <a:pt x="119" y="76"/>
                      <a:pt x="0" y="63"/>
                      <a:pt x="82" y="36"/>
                    </a:cubicBezTo>
                    <a:cubicBezTo>
                      <a:pt x="64" y="30"/>
                      <a:pt x="43" y="28"/>
                      <a:pt x="28" y="18"/>
                    </a:cubicBezTo>
                    <a:cubicBezTo>
                      <a:pt x="19" y="12"/>
                      <a:pt x="2" y="0"/>
                      <a:pt x="2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52" name="Freeform 136"/>
              <p:cNvSpPr>
                <a:spLocks/>
              </p:cNvSpPr>
              <p:nvPr/>
            </p:nvSpPr>
            <p:spPr bwMode="auto">
              <a:xfrm rot="10800000">
                <a:off x="2425" y="3751"/>
                <a:ext cx="329" cy="89"/>
              </a:xfrm>
              <a:custGeom>
                <a:avLst/>
                <a:gdLst/>
                <a:ahLst/>
                <a:cxnLst>
                  <a:cxn ang="0">
                    <a:pos x="329" y="0"/>
                  </a:cxn>
                  <a:cxn ang="0">
                    <a:pos x="195" y="26"/>
                  </a:cxn>
                  <a:cxn ang="0">
                    <a:pos x="107" y="17"/>
                  </a:cxn>
                  <a:cxn ang="0">
                    <a:pos x="35" y="89"/>
                  </a:cxn>
                  <a:cxn ang="0">
                    <a:pos x="0" y="53"/>
                  </a:cxn>
                </a:cxnLst>
                <a:rect l="0" t="0" r="r" b="b"/>
                <a:pathLst>
                  <a:path w="329" h="89">
                    <a:moveTo>
                      <a:pt x="329" y="0"/>
                    </a:moveTo>
                    <a:cubicBezTo>
                      <a:pt x="281" y="6"/>
                      <a:pt x="240" y="10"/>
                      <a:pt x="195" y="26"/>
                    </a:cubicBezTo>
                    <a:cubicBezTo>
                      <a:pt x="160" y="17"/>
                      <a:pt x="141" y="6"/>
                      <a:pt x="107" y="17"/>
                    </a:cubicBezTo>
                    <a:cubicBezTo>
                      <a:pt x="82" y="49"/>
                      <a:pt x="73" y="76"/>
                      <a:pt x="35" y="89"/>
                    </a:cubicBezTo>
                    <a:cubicBezTo>
                      <a:pt x="6" y="58"/>
                      <a:pt x="17" y="70"/>
                      <a:pt x="0" y="53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53" name="Freeform 137"/>
              <p:cNvSpPr>
                <a:spLocks/>
              </p:cNvSpPr>
              <p:nvPr/>
            </p:nvSpPr>
            <p:spPr bwMode="auto">
              <a:xfrm rot="10800000">
                <a:off x="2448" y="3484"/>
                <a:ext cx="400" cy="80"/>
              </a:xfrm>
              <a:custGeom>
                <a:avLst/>
                <a:gdLst/>
                <a:ahLst/>
                <a:cxnLst>
                  <a:cxn ang="0">
                    <a:pos x="400" y="80"/>
                  </a:cxn>
                  <a:cxn ang="0">
                    <a:pos x="284" y="54"/>
                  </a:cxn>
                  <a:cxn ang="0">
                    <a:pos x="178" y="80"/>
                  </a:cxn>
                  <a:cxn ang="0">
                    <a:pos x="133" y="71"/>
                  </a:cxn>
                  <a:cxn ang="0">
                    <a:pos x="107" y="54"/>
                  </a:cxn>
                  <a:cxn ang="0">
                    <a:pos x="9" y="27"/>
                  </a:cxn>
                  <a:cxn ang="0">
                    <a:pos x="0" y="0"/>
                  </a:cxn>
                </a:cxnLst>
                <a:rect l="0" t="0" r="r" b="b"/>
                <a:pathLst>
                  <a:path w="400" h="80">
                    <a:moveTo>
                      <a:pt x="400" y="80"/>
                    </a:moveTo>
                    <a:cubicBezTo>
                      <a:pt x="356" y="73"/>
                      <a:pt x="324" y="67"/>
                      <a:pt x="284" y="54"/>
                    </a:cubicBezTo>
                    <a:cubicBezTo>
                      <a:pt x="245" y="60"/>
                      <a:pt x="214" y="67"/>
                      <a:pt x="178" y="80"/>
                    </a:cubicBezTo>
                    <a:cubicBezTo>
                      <a:pt x="163" y="77"/>
                      <a:pt x="147" y="76"/>
                      <a:pt x="133" y="71"/>
                    </a:cubicBezTo>
                    <a:cubicBezTo>
                      <a:pt x="123" y="67"/>
                      <a:pt x="116" y="57"/>
                      <a:pt x="107" y="54"/>
                    </a:cubicBezTo>
                    <a:cubicBezTo>
                      <a:pt x="75" y="42"/>
                      <a:pt x="41" y="38"/>
                      <a:pt x="9" y="27"/>
                    </a:cubicBezTo>
                    <a:cubicBezTo>
                      <a:pt x="6" y="18"/>
                      <a:pt x="0" y="0"/>
                      <a:pt x="0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54" name="Freeform 138"/>
              <p:cNvSpPr>
                <a:spLocks/>
              </p:cNvSpPr>
              <p:nvPr/>
            </p:nvSpPr>
            <p:spPr bwMode="auto">
              <a:xfrm rot="10800000">
                <a:off x="2432" y="3552"/>
                <a:ext cx="236" cy="80"/>
              </a:xfrm>
              <a:custGeom>
                <a:avLst/>
                <a:gdLst/>
                <a:ahLst/>
                <a:cxnLst>
                  <a:cxn ang="0">
                    <a:pos x="236" y="27"/>
                  </a:cxn>
                  <a:cxn ang="0">
                    <a:pos x="147" y="80"/>
                  </a:cxn>
                  <a:cxn ang="0">
                    <a:pos x="102" y="63"/>
                  </a:cxn>
                  <a:cxn ang="0">
                    <a:pos x="93" y="36"/>
                  </a:cxn>
                  <a:cxn ang="0">
                    <a:pos x="22" y="54"/>
                  </a:cxn>
                  <a:cxn ang="0">
                    <a:pos x="5" y="0"/>
                  </a:cxn>
                </a:cxnLst>
                <a:rect l="0" t="0" r="r" b="b"/>
                <a:pathLst>
                  <a:path w="236" h="80">
                    <a:moveTo>
                      <a:pt x="236" y="27"/>
                    </a:moveTo>
                    <a:cubicBezTo>
                      <a:pt x="190" y="38"/>
                      <a:pt x="184" y="55"/>
                      <a:pt x="147" y="80"/>
                    </a:cubicBezTo>
                    <a:cubicBezTo>
                      <a:pt x="132" y="74"/>
                      <a:pt x="114" y="73"/>
                      <a:pt x="102" y="63"/>
                    </a:cubicBezTo>
                    <a:cubicBezTo>
                      <a:pt x="94" y="57"/>
                      <a:pt x="101" y="39"/>
                      <a:pt x="93" y="36"/>
                    </a:cubicBezTo>
                    <a:cubicBezTo>
                      <a:pt x="82" y="32"/>
                      <a:pt x="35" y="49"/>
                      <a:pt x="22" y="54"/>
                    </a:cubicBezTo>
                    <a:cubicBezTo>
                      <a:pt x="0" y="19"/>
                      <a:pt x="5" y="37"/>
                      <a:pt x="5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55" name="Freeform 139"/>
              <p:cNvSpPr>
                <a:spLocks/>
              </p:cNvSpPr>
              <p:nvPr/>
            </p:nvSpPr>
            <p:spPr bwMode="auto">
              <a:xfrm rot="10800000">
                <a:off x="2425" y="3724"/>
                <a:ext cx="236" cy="116"/>
              </a:xfrm>
              <a:custGeom>
                <a:avLst/>
                <a:gdLst/>
                <a:ahLst/>
                <a:cxnLst>
                  <a:cxn ang="0">
                    <a:pos x="236" y="116"/>
                  </a:cxn>
                  <a:cxn ang="0">
                    <a:pos x="111" y="107"/>
                  </a:cxn>
                  <a:cxn ang="0">
                    <a:pos x="85" y="80"/>
                  </a:cxn>
                  <a:cxn ang="0">
                    <a:pos x="22" y="53"/>
                  </a:cxn>
                  <a:cxn ang="0">
                    <a:pos x="5" y="0"/>
                  </a:cxn>
                </a:cxnLst>
                <a:rect l="0" t="0" r="r" b="b"/>
                <a:pathLst>
                  <a:path w="236" h="116">
                    <a:moveTo>
                      <a:pt x="236" y="116"/>
                    </a:moveTo>
                    <a:cubicBezTo>
                      <a:pt x="194" y="113"/>
                      <a:pt x="151" y="116"/>
                      <a:pt x="111" y="107"/>
                    </a:cubicBezTo>
                    <a:cubicBezTo>
                      <a:pt x="98" y="104"/>
                      <a:pt x="95" y="87"/>
                      <a:pt x="85" y="80"/>
                    </a:cubicBezTo>
                    <a:cubicBezTo>
                      <a:pt x="66" y="67"/>
                      <a:pt x="42" y="63"/>
                      <a:pt x="22" y="53"/>
                    </a:cubicBezTo>
                    <a:cubicBezTo>
                      <a:pt x="0" y="19"/>
                      <a:pt x="5" y="37"/>
                      <a:pt x="5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56" name="Freeform 140"/>
              <p:cNvSpPr>
                <a:spLocks/>
              </p:cNvSpPr>
              <p:nvPr/>
            </p:nvSpPr>
            <p:spPr bwMode="auto">
              <a:xfrm rot="10800000">
                <a:off x="2432" y="3648"/>
                <a:ext cx="249" cy="189"/>
              </a:xfrm>
              <a:custGeom>
                <a:avLst/>
                <a:gdLst/>
                <a:ahLst/>
                <a:cxnLst>
                  <a:cxn ang="0">
                    <a:pos x="249" y="169"/>
                  </a:cxn>
                  <a:cxn ang="0">
                    <a:pos x="115" y="169"/>
                  </a:cxn>
                  <a:cxn ang="0">
                    <a:pos x="98" y="142"/>
                  </a:cxn>
                  <a:cxn ang="0">
                    <a:pos x="71" y="124"/>
                  </a:cxn>
                  <a:cxn ang="0">
                    <a:pos x="0" y="107"/>
                  </a:cxn>
                  <a:cxn ang="0">
                    <a:pos x="44" y="0"/>
                  </a:cxn>
                </a:cxnLst>
                <a:rect l="0" t="0" r="r" b="b"/>
                <a:pathLst>
                  <a:path w="249" h="189">
                    <a:moveTo>
                      <a:pt x="249" y="169"/>
                    </a:moveTo>
                    <a:cubicBezTo>
                      <a:pt x="238" y="169"/>
                      <a:pt x="145" y="189"/>
                      <a:pt x="115" y="169"/>
                    </a:cubicBezTo>
                    <a:cubicBezTo>
                      <a:pt x="106" y="163"/>
                      <a:pt x="105" y="149"/>
                      <a:pt x="98" y="142"/>
                    </a:cubicBezTo>
                    <a:cubicBezTo>
                      <a:pt x="90" y="134"/>
                      <a:pt x="80" y="130"/>
                      <a:pt x="71" y="124"/>
                    </a:cubicBezTo>
                    <a:cubicBezTo>
                      <a:pt x="36" y="175"/>
                      <a:pt x="13" y="160"/>
                      <a:pt x="0" y="107"/>
                    </a:cubicBezTo>
                    <a:cubicBezTo>
                      <a:pt x="28" y="49"/>
                      <a:pt x="44" y="67"/>
                      <a:pt x="44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57" name="Freeform 141"/>
              <p:cNvSpPr>
                <a:spLocks/>
              </p:cNvSpPr>
              <p:nvPr/>
            </p:nvSpPr>
            <p:spPr bwMode="auto">
              <a:xfrm rot="10800000">
                <a:off x="2442" y="3939"/>
                <a:ext cx="276" cy="45"/>
              </a:xfrm>
              <a:custGeom>
                <a:avLst/>
                <a:gdLst/>
                <a:ahLst/>
                <a:cxnLst>
                  <a:cxn ang="0">
                    <a:pos x="276" y="9"/>
                  </a:cxn>
                  <a:cxn ang="0">
                    <a:pos x="196" y="45"/>
                  </a:cxn>
                  <a:cxn ang="0">
                    <a:pos x="169" y="36"/>
                  </a:cxn>
                  <a:cxn ang="0">
                    <a:pos x="142" y="18"/>
                  </a:cxn>
                  <a:cxn ang="0">
                    <a:pos x="80" y="0"/>
                  </a:cxn>
                  <a:cxn ang="0">
                    <a:pos x="18" y="27"/>
                  </a:cxn>
                  <a:cxn ang="0">
                    <a:pos x="0" y="0"/>
                  </a:cxn>
                </a:cxnLst>
                <a:rect l="0" t="0" r="r" b="b"/>
                <a:pathLst>
                  <a:path w="276" h="45">
                    <a:moveTo>
                      <a:pt x="276" y="9"/>
                    </a:moveTo>
                    <a:cubicBezTo>
                      <a:pt x="246" y="18"/>
                      <a:pt x="224" y="35"/>
                      <a:pt x="196" y="45"/>
                    </a:cubicBezTo>
                    <a:cubicBezTo>
                      <a:pt x="187" y="42"/>
                      <a:pt x="177" y="40"/>
                      <a:pt x="169" y="36"/>
                    </a:cubicBezTo>
                    <a:cubicBezTo>
                      <a:pt x="159" y="31"/>
                      <a:pt x="151" y="22"/>
                      <a:pt x="142" y="18"/>
                    </a:cubicBezTo>
                    <a:cubicBezTo>
                      <a:pt x="122" y="9"/>
                      <a:pt x="100" y="6"/>
                      <a:pt x="80" y="0"/>
                    </a:cubicBezTo>
                    <a:cubicBezTo>
                      <a:pt x="68" y="5"/>
                      <a:pt x="25" y="29"/>
                      <a:pt x="18" y="27"/>
                    </a:cubicBezTo>
                    <a:cubicBezTo>
                      <a:pt x="7" y="22"/>
                      <a:pt x="0" y="0"/>
                      <a:pt x="0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58" name="Freeform 142"/>
              <p:cNvSpPr>
                <a:spLocks/>
              </p:cNvSpPr>
              <p:nvPr/>
            </p:nvSpPr>
            <p:spPr bwMode="auto">
              <a:xfrm rot="10800000">
                <a:off x="2846" y="3600"/>
                <a:ext cx="178" cy="156"/>
              </a:xfrm>
              <a:custGeom>
                <a:avLst/>
                <a:gdLst/>
                <a:ahLst/>
                <a:cxnLst>
                  <a:cxn ang="0">
                    <a:pos x="0" y="146"/>
                  </a:cxn>
                  <a:cxn ang="0">
                    <a:pos x="80" y="128"/>
                  </a:cxn>
                  <a:cxn ang="0">
                    <a:pos x="107" y="155"/>
                  </a:cxn>
                  <a:cxn ang="0">
                    <a:pos x="160" y="48"/>
                  </a:cxn>
                  <a:cxn ang="0">
                    <a:pos x="178" y="3"/>
                  </a:cxn>
                </a:cxnLst>
                <a:rect l="0" t="0" r="r" b="b"/>
                <a:pathLst>
                  <a:path w="178" h="156">
                    <a:moveTo>
                      <a:pt x="0" y="146"/>
                    </a:moveTo>
                    <a:cubicBezTo>
                      <a:pt x="39" y="132"/>
                      <a:pt x="39" y="113"/>
                      <a:pt x="80" y="128"/>
                    </a:cubicBezTo>
                    <a:cubicBezTo>
                      <a:pt x="89" y="137"/>
                      <a:pt x="94" y="156"/>
                      <a:pt x="107" y="155"/>
                    </a:cubicBezTo>
                    <a:cubicBezTo>
                      <a:pt x="166" y="147"/>
                      <a:pt x="154" y="84"/>
                      <a:pt x="160" y="48"/>
                    </a:cubicBezTo>
                    <a:cubicBezTo>
                      <a:pt x="167" y="0"/>
                      <a:pt x="154" y="3"/>
                      <a:pt x="178" y="3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59" name="Freeform 143"/>
              <p:cNvSpPr>
                <a:spLocks/>
              </p:cNvSpPr>
              <p:nvPr/>
            </p:nvSpPr>
            <p:spPr bwMode="auto">
              <a:xfrm rot="10800000">
                <a:off x="2784" y="3616"/>
                <a:ext cx="249" cy="8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54" y="35"/>
                  </a:cxn>
                  <a:cxn ang="0">
                    <a:pos x="80" y="8"/>
                  </a:cxn>
                  <a:cxn ang="0">
                    <a:pos x="107" y="0"/>
                  </a:cxn>
                  <a:cxn ang="0">
                    <a:pos x="143" y="26"/>
                  </a:cxn>
                  <a:cxn ang="0">
                    <a:pos x="178" y="80"/>
                  </a:cxn>
                  <a:cxn ang="0">
                    <a:pos x="223" y="53"/>
                  </a:cxn>
                  <a:cxn ang="0">
                    <a:pos x="232" y="26"/>
                  </a:cxn>
                  <a:cxn ang="0">
                    <a:pos x="249" y="0"/>
                  </a:cxn>
                </a:cxnLst>
                <a:rect l="0" t="0" r="r" b="b"/>
                <a:pathLst>
                  <a:path w="249" h="80">
                    <a:moveTo>
                      <a:pt x="0" y="8"/>
                    </a:moveTo>
                    <a:cubicBezTo>
                      <a:pt x="6" y="12"/>
                      <a:pt x="41" y="39"/>
                      <a:pt x="54" y="35"/>
                    </a:cubicBezTo>
                    <a:cubicBezTo>
                      <a:pt x="65" y="30"/>
                      <a:pt x="69" y="14"/>
                      <a:pt x="80" y="8"/>
                    </a:cubicBezTo>
                    <a:cubicBezTo>
                      <a:pt x="87" y="2"/>
                      <a:pt x="98" y="2"/>
                      <a:pt x="107" y="0"/>
                    </a:cubicBezTo>
                    <a:cubicBezTo>
                      <a:pt x="119" y="8"/>
                      <a:pt x="133" y="14"/>
                      <a:pt x="143" y="26"/>
                    </a:cubicBezTo>
                    <a:cubicBezTo>
                      <a:pt x="157" y="42"/>
                      <a:pt x="178" y="80"/>
                      <a:pt x="178" y="80"/>
                    </a:cubicBezTo>
                    <a:cubicBezTo>
                      <a:pt x="193" y="71"/>
                      <a:pt x="210" y="65"/>
                      <a:pt x="223" y="53"/>
                    </a:cubicBezTo>
                    <a:cubicBezTo>
                      <a:pt x="229" y="46"/>
                      <a:pt x="227" y="34"/>
                      <a:pt x="232" y="26"/>
                    </a:cubicBezTo>
                    <a:cubicBezTo>
                      <a:pt x="236" y="16"/>
                      <a:pt x="249" y="0"/>
                      <a:pt x="249" y="0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2174" name="Freeform 158"/>
              <p:cNvSpPr>
                <a:spLocks/>
              </p:cNvSpPr>
              <p:nvPr/>
            </p:nvSpPr>
            <p:spPr bwMode="auto">
              <a:xfrm rot="10800000">
                <a:off x="2443" y="3888"/>
                <a:ext cx="293" cy="85"/>
              </a:xfrm>
              <a:custGeom>
                <a:avLst/>
                <a:gdLst/>
                <a:ahLst/>
                <a:cxnLst>
                  <a:cxn ang="0">
                    <a:pos x="0" y="45"/>
                  </a:cxn>
                  <a:cxn ang="0">
                    <a:pos x="88" y="45"/>
                  </a:cxn>
                  <a:cxn ang="0">
                    <a:pos x="97" y="18"/>
                  </a:cxn>
                  <a:cxn ang="0">
                    <a:pos x="160" y="54"/>
                  </a:cxn>
                  <a:cxn ang="0">
                    <a:pos x="195" y="71"/>
                  </a:cxn>
                  <a:cxn ang="0">
                    <a:pos x="293" y="63"/>
                  </a:cxn>
                </a:cxnLst>
                <a:rect l="0" t="0" r="r" b="b"/>
                <a:pathLst>
                  <a:path w="293" h="85">
                    <a:moveTo>
                      <a:pt x="0" y="45"/>
                    </a:moveTo>
                    <a:cubicBezTo>
                      <a:pt x="48" y="70"/>
                      <a:pt x="47" y="85"/>
                      <a:pt x="88" y="45"/>
                    </a:cubicBezTo>
                    <a:cubicBezTo>
                      <a:pt x="91" y="36"/>
                      <a:pt x="88" y="21"/>
                      <a:pt x="97" y="18"/>
                    </a:cubicBezTo>
                    <a:cubicBezTo>
                      <a:pt x="148" y="0"/>
                      <a:pt x="136" y="34"/>
                      <a:pt x="160" y="54"/>
                    </a:cubicBezTo>
                    <a:cubicBezTo>
                      <a:pt x="169" y="62"/>
                      <a:pt x="183" y="65"/>
                      <a:pt x="195" y="71"/>
                    </a:cubicBezTo>
                    <a:cubicBezTo>
                      <a:pt x="257" y="59"/>
                      <a:pt x="224" y="63"/>
                      <a:pt x="293" y="63"/>
                    </a:cubicBezTo>
                  </a:path>
                </a:pathLst>
              </a:custGeom>
              <a:noFill/>
              <a:ln w="25400">
                <a:solidFill>
                  <a:srgbClr val="00FF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70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0"/>
            <a:ext cx="8420100" cy="1143000"/>
          </a:xfrm>
        </p:spPr>
        <p:txBody>
          <a:bodyPr/>
          <a:lstStyle/>
          <a:p>
            <a:r>
              <a:rPr lang="en-GB" dirty="0"/>
              <a:t>Block copolymer lamellae: </a:t>
            </a:r>
            <a:r>
              <a:rPr lang="en-GB" dirty="0" err="1"/>
              <a:t>d</a:t>
            </a:r>
            <a:r>
              <a:rPr lang="en-GB" dirty="0"/>
              <a:t> = ?</a:t>
            </a:r>
          </a:p>
        </p:txBody>
      </p:sp>
      <p:sp>
        <p:nvSpPr>
          <p:cNvPr id="339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219200"/>
            <a:ext cx="84201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GB" sz="2800" dirty="0"/>
              <a:t>Lamella interfaces are unfavourable</a:t>
            </a:r>
          </a:p>
          <a:p>
            <a:pPr lvl="1">
              <a:lnSpc>
                <a:spcPct val="90000"/>
              </a:lnSpc>
              <a:spcAft>
                <a:spcPct val="10000"/>
              </a:spcAft>
            </a:pPr>
            <a:r>
              <a:rPr lang="en-GB" sz="2800" dirty="0"/>
              <a:t>	</a:t>
            </a:r>
            <a:r>
              <a:rPr lang="en-GB" sz="2400" dirty="0"/>
              <a:t>The interfacial free energy per chain is</a:t>
            </a:r>
          </a:p>
          <a:p>
            <a:pPr lvl="2">
              <a:lnSpc>
                <a:spcPct val="90000"/>
              </a:lnSpc>
            </a:pPr>
            <a:r>
              <a:rPr lang="en-GB" sz="2000" dirty="0"/>
              <a:t>The interfacial energy per unit volume scales as </a:t>
            </a:r>
            <a:r>
              <a:rPr lang="en-GB" sz="2000" i="1" dirty="0" err="1">
                <a:latin typeface="Symbol" charset="2"/>
              </a:rPr>
              <a:t>g</a:t>
            </a:r>
            <a:r>
              <a:rPr lang="en-GB" sz="2000" i="1" dirty="0">
                <a:latin typeface="Symbol" charset="2"/>
              </a:rPr>
              <a:t> </a:t>
            </a:r>
            <a:r>
              <a:rPr lang="en-GB" sz="2000" dirty="0"/>
              <a:t>/</a:t>
            </a:r>
            <a:r>
              <a:rPr lang="en-GB" sz="2000" i="1" dirty="0" err="1"/>
              <a:t>d</a:t>
            </a:r>
            <a:endParaRPr lang="en-GB" sz="2000" dirty="0"/>
          </a:p>
          <a:p>
            <a:pPr lvl="2">
              <a:lnSpc>
                <a:spcPct val="90000"/>
              </a:lnSpc>
              <a:spcAft>
                <a:spcPct val="20000"/>
              </a:spcAft>
            </a:pPr>
            <a:r>
              <a:rPr lang="en-GB" sz="2000" dirty="0"/>
              <a:t>There are 1/(</a:t>
            </a:r>
            <a:r>
              <a:rPr lang="en-GB" sz="2000" i="1" dirty="0"/>
              <a:t>Na</a:t>
            </a:r>
            <a:r>
              <a:rPr lang="en-GB" sz="2000" baseline="30000" dirty="0"/>
              <a:t>3</a:t>
            </a:r>
            <a:r>
              <a:rPr lang="en-GB" sz="2000" dirty="0"/>
              <a:t>) chains in unit volume</a:t>
            </a:r>
          </a:p>
          <a:p>
            <a:pPr>
              <a:lnSpc>
                <a:spcPct val="90000"/>
              </a:lnSpc>
              <a:buNone/>
            </a:pPr>
            <a:endParaRPr lang="en-GB" sz="1400" dirty="0"/>
          </a:p>
          <a:p>
            <a:pPr>
              <a:lnSpc>
                <a:spcPct val="90000"/>
              </a:lnSpc>
            </a:pPr>
            <a:r>
              <a:rPr lang="en-GB" sz="2800" dirty="0" err="1"/>
              <a:t>F</a:t>
            </a:r>
            <a:r>
              <a:rPr lang="en-GB" sz="2800" baseline="-25000" dirty="0" err="1"/>
              <a:t>int</a:t>
            </a:r>
            <a:r>
              <a:rPr lang="en-GB" sz="2800" dirty="0"/>
              <a:t> minimised by large </a:t>
            </a:r>
            <a:r>
              <a:rPr lang="en-GB" sz="2800" dirty="0" err="1"/>
              <a:t>d</a:t>
            </a:r>
            <a:r>
              <a:rPr lang="en-GB" sz="2800" dirty="0"/>
              <a:t> </a:t>
            </a:r>
            <a:r>
              <a:rPr lang="en-US" sz="2800" dirty="0" err="1">
                <a:sym typeface="Wingdings"/>
              </a:rPr>
              <a:t></a:t>
            </a:r>
            <a:r>
              <a:rPr lang="en-US" sz="2800" dirty="0">
                <a:sym typeface="Wingdings"/>
              </a:rPr>
              <a:t> stretch </a:t>
            </a:r>
            <a:r>
              <a:rPr lang="en-GB" sz="2800" dirty="0">
                <a:sym typeface="Wingdings"/>
              </a:rPr>
              <a:t>chains</a:t>
            </a:r>
            <a:endParaRPr lang="en-GB" sz="2800" dirty="0"/>
          </a:p>
          <a:p>
            <a:pPr>
              <a:lnSpc>
                <a:spcPct val="90000"/>
              </a:lnSpc>
              <a:buNone/>
            </a:pPr>
            <a:r>
              <a:rPr lang="en-GB" sz="2400" dirty="0"/>
              <a:t>But stretching reduces entropy, gives rubber- elastic energy </a:t>
            </a:r>
          </a:p>
          <a:p>
            <a:pPr>
              <a:lnSpc>
                <a:spcPct val="90000"/>
              </a:lnSpc>
              <a:buNone/>
            </a:pPr>
            <a:endParaRPr lang="en-GB" sz="2400" dirty="0"/>
          </a:p>
          <a:p>
            <a:pPr>
              <a:lnSpc>
                <a:spcPct val="90000"/>
              </a:lnSpc>
              <a:buFont typeface="Wingdings" charset="2"/>
              <a:buChar char="è"/>
            </a:pPr>
            <a:r>
              <a:rPr lang="en-GB" sz="2400" dirty="0"/>
              <a:t> Minimise the total free energy, F = </a:t>
            </a:r>
            <a:r>
              <a:rPr lang="en-GB" sz="2400" dirty="0" err="1"/>
              <a:t>F</a:t>
            </a:r>
            <a:r>
              <a:rPr lang="en-GB" sz="2400" baseline="-25000" dirty="0" err="1"/>
              <a:t>el</a:t>
            </a:r>
            <a:r>
              <a:rPr lang="en-GB" sz="2400" dirty="0"/>
              <a:t> + </a:t>
            </a:r>
            <a:r>
              <a:rPr lang="en-GB" sz="2400" dirty="0" err="1"/>
              <a:t>F</a:t>
            </a:r>
            <a:r>
              <a:rPr lang="en-GB" sz="2400" baseline="-25000" dirty="0" err="1"/>
              <a:t>int</a:t>
            </a:r>
            <a:r>
              <a:rPr lang="en-GB" sz="2400" dirty="0"/>
              <a:t> , </a:t>
            </a:r>
            <a:r>
              <a:rPr lang="en-GB" sz="2400" dirty="0" err="1"/>
              <a:t>w.r.t</a:t>
            </a:r>
            <a:r>
              <a:rPr lang="en-GB" sz="2400" dirty="0"/>
              <a:t>. </a:t>
            </a:r>
            <a:r>
              <a:rPr lang="en-GB" sz="2400" dirty="0" err="1"/>
              <a:t>d</a:t>
            </a:r>
            <a:r>
              <a:rPr lang="en-GB" sz="2400" dirty="0"/>
              <a:t> </a:t>
            </a:r>
            <a:r>
              <a:rPr lang="en-GB" sz="2400" b="1" dirty="0">
                <a:solidFill>
                  <a:srgbClr val="FF0000"/>
                </a:solidFill>
              </a:rPr>
              <a:t>P19.1</a:t>
            </a:r>
            <a:endParaRPr lang="en-GB" sz="2400" dirty="0"/>
          </a:p>
          <a:p>
            <a:pPr lvl="1">
              <a:lnSpc>
                <a:spcPct val="90000"/>
              </a:lnSpc>
              <a:spcAft>
                <a:spcPct val="70000"/>
              </a:spcAft>
              <a:buNone/>
            </a:pPr>
            <a:r>
              <a:rPr lang="en-GB" dirty="0">
                <a:solidFill>
                  <a:srgbClr val="3366FF"/>
                </a:solidFill>
              </a:rPr>
              <a:t>Scaling law </a:t>
            </a:r>
            <a:r>
              <a:rPr lang="en-GB" sz="2400" dirty="0"/>
              <a:t>for lamella thickness: </a:t>
            </a:r>
            <a:r>
              <a:rPr lang="en-GB" sz="3200" dirty="0"/>
              <a:t>d ~ N</a:t>
            </a:r>
            <a:r>
              <a:rPr lang="en-GB" sz="3200" baseline="30000" dirty="0"/>
              <a:t>2/3</a:t>
            </a:r>
            <a:endParaRPr lang="en-GB" sz="3200" i="1" baseline="30000" dirty="0"/>
          </a:p>
          <a:p>
            <a:pPr lvl="1">
              <a:lnSpc>
                <a:spcPct val="90000"/>
              </a:lnSpc>
              <a:spcAft>
                <a:spcPct val="70000"/>
              </a:spcAft>
              <a:buNone/>
            </a:pPr>
            <a:r>
              <a:rPr lang="en-GB" sz="2400" dirty="0"/>
              <a:t>Surface tension </a:t>
            </a:r>
            <a:r>
              <a:rPr lang="en-GB" sz="2400" dirty="0">
                <a:latin typeface="Symbol" charset="2"/>
                <a:cs typeface="Symbol" charset="2"/>
              </a:rPr>
              <a:t>g</a:t>
            </a:r>
            <a:r>
              <a:rPr lang="en-GB" sz="2400" dirty="0"/>
              <a:t> stretches coils.</a:t>
            </a:r>
            <a:r>
              <a:rPr lang="en-GB" sz="2400" i="1" dirty="0"/>
              <a:t>	</a:t>
            </a:r>
            <a:r>
              <a:rPr lang="en-GB" sz="2400" dirty="0"/>
              <a:t>Compare to R ~ N</a:t>
            </a:r>
            <a:r>
              <a:rPr lang="en-GB" sz="2400" baseline="30000" dirty="0"/>
              <a:t>1/2 </a:t>
            </a:r>
            <a:r>
              <a:rPr lang="en-GB" sz="2400" dirty="0"/>
              <a:t>in </a:t>
            </a:r>
            <a:r>
              <a:rPr lang="en-GB" sz="2400" dirty="0" err="1"/>
              <a:t>homopolymer</a:t>
            </a:r>
            <a:r>
              <a:rPr lang="en-GB" sz="2400" dirty="0"/>
              <a:t> melt; R ~ N</a:t>
            </a:r>
            <a:r>
              <a:rPr lang="en-GB" sz="2400" baseline="30000" dirty="0"/>
              <a:t>3/5 </a:t>
            </a:r>
            <a:r>
              <a:rPr lang="en-GB" sz="2400" dirty="0"/>
              <a:t>in good solvent 	</a:t>
            </a:r>
          </a:p>
        </p:txBody>
      </p:sp>
      <p:graphicFrame>
        <p:nvGraphicFramePr>
          <p:cNvPr id="339974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092138"/>
              </p:ext>
            </p:extLst>
          </p:nvPr>
        </p:nvGraphicFramePr>
        <p:xfrm>
          <a:off x="7770812" y="2902465"/>
          <a:ext cx="206057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113" name="Equation" r:id="rId4" imgW="660400" imgH="317500" progId="Equation.3">
                  <p:embed/>
                </p:oleObj>
              </mc:Choice>
              <mc:Fallback>
                <p:oleObj name="Equation" r:id="rId4" imgW="660400" imgH="317500" progId="Equation.3">
                  <p:embed/>
                  <p:pic>
                    <p:nvPicPr>
                      <p:cNvPr id="0" name="Picture 4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70812" y="2902465"/>
                        <a:ext cx="2060575" cy="990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9975" name="Object 7"/>
          <p:cNvGraphicFramePr>
            <a:graphicFrameLocks noChangeAspect="1"/>
          </p:cNvGraphicFramePr>
          <p:nvPr/>
        </p:nvGraphicFramePr>
        <p:xfrm>
          <a:off x="7467600" y="1524000"/>
          <a:ext cx="1752600" cy="928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114" name="Equation" r:id="rId6" imgW="546100" imgH="292100" progId="Equation.3">
                  <p:embed/>
                </p:oleObj>
              </mc:Choice>
              <mc:Fallback>
                <p:oleObj name="Equation" r:id="rId6" imgW="546100" imgH="292100" progId="Equation.3">
                  <p:embed/>
                  <p:pic>
                    <p:nvPicPr>
                      <p:cNvPr id="0" name="Picture 4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67600" y="1524000"/>
                        <a:ext cx="1752600" cy="92813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8420100" cy="1143000"/>
          </a:xfrm>
        </p:spPr>
        <p:txBody>
          <a:bodyPr/>
          <a:lstStyle/>
          <a:p>
            <a:r>
              <a:rPr lang="en-US" dirty="0"/>
              <a:t>SBS (‘</a:t>
            </a:r>
            <a:r>
              <a:rPr lang="en-US" dirty="0" err="1"/>
              <a:t>Kraton</a:t>
            </a:r>
            <a:r>
              <a:rPr lang="en-US" dirty="0"/>
              <a:t>’) synthetic rubber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66800"/>
            <a:ext cx="9906000" cy="4114800"/>
          </a:xfrm>
        </p:spPr>
        <p:txBody>
          <a:bodyPr/>
          <a:lstStyle/>
          <a:p>
            <a:r>
              <a:rPr lang="en-US" sz="2800" dirty="0"/>
              <a:t>Poly (styrene-butadiene-styrene) (SBS) </a:t>
            </a:r>
            <a:r>
              <a:rPr lang="en-US" sz="2800" dirty="0" err="1">
                <a:solidFill>
                  <a:srgbClr val="0000FF"/>
                </a:solidFill>
              </a:rPr>
              <a:t>triblock</a:t>
            </a:r>
            <a:r>
              <a:rPr lang="en-US" sz="2800" dirty="0"/>
              <a:t> copolymer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1200"/>
            <a:ext cx="5139797" cy="36200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5798403"/>
            <a:ext cx="38790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(TEM, Styrene blocks light)</a:t>
            </a:r>
          </a:p>
          <a:p>
            <a:r>
              <a:rPr lang="en-US" dirty="0"/>
              <a:t>Hexagonal nanostructure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35907" y="1676400"/>
            <a:ext cx="4870093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Polystyrene blocks: </a:t>
            </a:r>
            <a:r>
              <a:rPr lang="en-US" dirty="0" err="1"/>
              <a:t>T</a:t>
            </a:r>
            <a:r>
              <a:rPr lang="en-US" baseline="-25000" dirty="0" err="1"/>
              <a:t>g</a:t>
            </a:r>
            <a:r>
              <a:rPr lang="en-US" dirty="0"/>
              <a:t> ≈ 100 </a:t>
            </a:r>
            <a:r>
              <a:rPr lang="en-US" baseline="30000" dirty="0" err="1"/>
              <a:t>o</a:t>
            </a:r>
            <a:r>
              <a:rPr lang="en-US" dirty="0" err="1"/>
              <a:t>C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Polybutadiene</a:t>
            </a:r>
            <a:r>
              <a:rPr lang="en-US" dirty="0"/>
              <a:t> blocks: </a:t>
            </a:r>
            <a:r>
              <a:rPr lang="en-US" dirty="0" err="1"/>
              <a:t>T</a:t>
            </a:r>
            <a:r>
              <a:rPr lang="en-US" baseline="-25000" dirty="0" err="1"/>
              <a:t>g</a:t>
            </a:r>
            <a:r>
              <a:rPr lang="en-US" dirty="0"/>
              <a:t> ≈ -90 </a:t>
            </a:r>
            <a:r>
              <a:rPr lang="en-US" baseline="30000" dirty="0" err="1"/>
              <a:t>o</a:t>
            </a:r>
            <a:r>
              <a:rPr lang="en-US" dirty="0" err="1"/>
              <a:t>C</a:t>
            </a:r>
            <a:endParaRPr lang="en-US" dirty="0"/>
          </a:p>
          <a:p>
            <a:endParaRPr lang="en-US" dirty="0"/>
          </a:p>
          <a:p>
            <a:r>
              <a:rPr lang="en-US" dirty="0"/>
              <a:t>At ~ 170 </a:t>
            </a:r>
            <a:r>
              <a:rPr lang="en-US" baseline="30000" dirty="0" err="1"/>
              <a:t>o</a:t>
            </a:r>
            <a:r>
              <a:rPr lang="en-US" dirty="0" err="1"/>
              <a:t>C</a:t>
            </a:r>
            <a:r>
              <a:rPr lang="en-US" dirty="0"/>
              <a:t>: Process from viscous</a:t>
            </a:r>
          </a:p>
          <a:p>
            <a:r>
              <a:rPr lang="en-US" dirty="0"/>
              <a:t>melt (thermoplastic).</a:t>
            </a:r>
          </a:p>
          <a:p>
            <a:endParaRPr lang="en-US" dirty="0"/>
          </a:p>
          <a:p>
            <a:r>
              <a:rPr lang="en-US" dirty="0"/>
              <a:t>At ambient: </a:t>
            </a:r>
            <a:r>
              <a:rPr lang="en-US" dirty="0" err="1"/>
              <a:t>Polybutadiene</a:t>
            </a:r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‘physically </a:t>
            </a:r>
            <a:r>
              <a:rPr lang="en-US" dirty="0" err="1">
                <a:solidFill>
                  <a:srgbClr val="0000FF"/>
                </a:solidFill>
              </a:rPr>
              <a:t>crosslinked</a:t>
            </a:r>
            <a:r>
              <a:rPr lang="en-US" dirty="0">
                <a:solidFill>
                  <a:srgbClr val="0000FF"/>
                </a:solidFill>
              </a:rPr>
              <a:t>’</a:t>
            </a:r>
          </a:p>
          <a:p>
            <a:r>
              <a:rPr lang="en-US" dirty="0"/>
              <a:t>Rubber </a:t>
            </a:r>
            <a:r>
              <a:rPr lang="en-US" i="1" dirty="0"/>
              <a:t>aka</a:t>
            </a:r>
            <a:r>
              <a:rPr lang="en-US" dirty="0"/>
              <a:t> </a:t>
            </a:r>
            <a:r>
              <a:rPr lang="en-US" dirty="0" err="1"/>
              <a:t>Elastomer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‘Thermoplastic </a:t>
            </a:r>
            <a:r>
              <a:rPr lang="en-US" dirty="0" err="1">
                <a:solidFill>
                  <a:srgbClr val="FF0000"/>
                </a:solidFill>
              </a:rPr>
              <a:t>elastomer</a:t>
            </a:r>
            <a:r>
              <a:rPr lang="en-US" dirty="0">
                <a:solidFill>
                  <a:srgbClr val="FF0000"/>
                </a:solidFill>
              </a:rPr>
              <a:t>’</a:t>
            </a:r>
          </a:p>
          <a:p>
            <a:r>
              <a:rPr lang="en-US" dirty="0"/>
              <a:t>	Physics + Chemistry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52400"/>
            <a:ext cx="8420100" cy="1143000"/>
          </a:xfrm>
        </p:spPr>
        <p:txBody>
          <a:bodyPr/>
          <a:lstStyle/>
          <a:p>
            <a:r>
              <a:rPr lang="en-GB" dirty="0"/>
              <a:t>Summary: Lecture #19</a:t>
            </a:r>
            <a:br>
              <a:rPr lang="en-GB" dirty="0"/>
            </a:br>
            <a:r>
              <a:rPr lang="en-GB" sz="2800" dirty="0">
                <a:solidFill>
                  <a:srgbClr val="FF0000"/>
                </a:solidFill>
              </a:rPr>
              <a:t>Block copolymer self assembly</a:t>
            </a:r>
          </a:p>
        </p:txBody>
      </p:sp>
      <p:sp>
        <p:nvSpPr>
          <p:cNvPr id="3440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2169" y="1358988"/>
            <a:ext cx="9579485" cy="4114800"/>
          </a:xfrm>
        </p:spPr>
        <p:txBody>
          <a:bodyPr/>
          <a:lstStyle/>
          <a:p>
            <a:r>
              <a:rPr lang="en-GB" sz="2400" dirty="0"/>
              <a:t>Variety of regular structures through microphase separation</a:t>
            </a:r>
          </a:p>
          <a:p>
            <a:r>
              <a:rPr lang="en-GB" sz="2400" dirty="0"/>
              <a:t>Phase diagram for </a:t>
            </a:r>
            <a:r>
              <a:rPr lang="en-GB" sz="2400" dirty="0" err="1"/>
              <a:t>diblock</a:t>
            </a:r>
            <a:r>
              <a:rPr lang="en-GB" sz="2400" dirty="0"/>
              <a:t> copolymer structures</a:t>
            </a:r>
          </a:p>
          <a:p>
            <a:r>
              <a:rPr lang="en-GB" sz="2400" dirty="0"/>
              <a:t>Lamellae: Minimising interfaces stretches block coils, d ~ N</a:t>
            </a:r>
            <a:r>
              <a:rPr lang="en-GB" sz="2400" baseline="30000" dirty="0"/>
              <a:t>2/3</a:t>
            </a:r>
          </a:p>
          <a:p>
            <a:r>
              <a:rPr lang="en-GB" sz="2400" dirty="0"/>
              <a:t>Microphase separated SBS: Thermoplastic elastomer </a:t>
            </a:r>
          </a:p>
          <a:p>
            <a:endParaRPr lang="en-GB" sz="2800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GB" sz="2400" dirty="0"/>
              <a:t>	</a:t>
            </a:r>
          </a:p>
        </p:txBody>
      </p:sp>
      <p:sp>
        <p:nvSpPr>
          <p:cNvPr id="344068" name="Text Box 4"/>
          <p:cNvSpPr txBox="1">
            <a:spLocks noChangeArrowheads="1"/>
          </p:cNvSpPr>
          <p:nvPr/>
        </p:nvSpPr>
        <p:spPr bwMode="auto">
          <a:xfrm>
            <a:off x="5410200" y="6334780"/>
            <a:ext cx="43434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400" dirty="0"/>
              <a:t>The material contained within this lecture can be found in SCM 9.3.2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C2B00-5518-7A41-8208-02CD0135F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146" y="-18256"/>
            <a:ext cx="8420100" cy="1143000"/>
          </a:xfrm>
        </p:spPr>
        <p:txBody>
          <a:bodyPr/>
          <a:lstStyle/>
          <a:p>
            <a:r>
              <a:rPr lang="en-GB" dirty="0"/>
              <a:t>Recurring themes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F9987-9102-E24D-B441-551A18A49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472" y="836712"/>
            <a:ext cx="9577063" cy="5616624"/>
          </a:xfrm>
        </p:spPr>
        <p:txBody>
          <a:bodyPr/>
          <a:lstStyle/>
          <a:p>
            <a:pPr marL="0" indent="0">
              <a:buNone/>
            </a:pPr>
            <a:endParaRPr lang="en-GB" sz="2000" dirty="0">
              <a:solidFill>
                <a:srgbClr val="FF0000"/>
              </a:solidFill>
            </a:endParaRPr>
          </a:p>
          <a:p>
            <a:pPr algn="just">
              <a:buNone/>
            </a:pPr>
            <a:r>
              <a:rPr lang="en-GB" sz="2400" dirty="0">
                <a:solidFill>
                  <a:srgbClr val="FF0000"/>
                </a:solidFill>
              </a:rPr>
              <a:t>Scaling laws: A polymer size proportional to number of repeat units to a power</a:t>
            </a:r>
          </a:p>
          <a:p>
            <a:pPr algn="just">
              <a:buNone/>
            </a:pPr>
            <a:r>
              <a:rPr lang="en-GB" sz="2400" dirty="0"/>
              <a:t>Globule (collapsed coil), R ~ N</a:t>
            </a:r>
            <a:r>
              <a:rPr lang="en-GB" sz="2400" baseline="30000" dirty="0"/>
              <a:t>1/3</a:t>
            </a:r>
            <a:r>
              <a:rPr lang="en-GB" sz="2400" dirty="0"/>
              <a:t>; Melt/</a:t>
            </a:r>
            <a:r>
              <a:rPr lang="en-GB" sz="2400" dirty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GB" sz="2400" dirty="0"/>
              <a:t> solvent: R ~ N</a:t>
            </a:r>
            <a:r>
              <a:rPr lang="en-GB" sz="2400" baseline="30000" dirty="0"/>
              <a:t>1/2</a:t>
            </a:r>
            <a:r>
              <a:rPr lang="en-GB" sz="2400" dirty="0"/>
              <a:t>; </a:t>
            </a:r>
          </a:p>
          <a:p>
            <a:pPr algn="just">
              <a:buNone/>
            </a:pPr>
            <a:r>
              <a:rPr lang="en-GB" sz="2400" dirty="0"/>
              <a:t>Good solvent: R ~ N</a:t>
            </a:r>
            <a:r>
              <a:rPr lang="en-GB" sz="2400" baseline="30000" dirty="0"/>
              <a:t>3/5</a:t>
            </a:r>
            <a:r>
              <a:rPr lang="en-GB" sz="2400" dirty="0"/>
              <a:t>; Block copolymer lamellae: d ~ N</a:t>
            </a:r>
            <a:r>
              <a:rPr lang="en-GB" sz="2400" baseline="30000" dirty="0"/>
              <a:t>2/3</a:t>
            </a:r>
          </a:p>
          <a:p>
            <a:pPr algn="just">
              <a:buNone/>
            </a:pPr>
            <a:endParaRPr lang="en-GB" sz="2400" dirty="0">
              <a:solidFill>
                <a:srgbClr val="FF0000"/>
              </a:solidFill>
            </a:endParaRPr>
          </a:p>
          <a:p>
            <a:pPr algn="just">
              <a:buNone/>
            </a:pPr>
            <a:r>
              <a:rPr lang="en-GB" sz="2400" dirty="0">
                <a:solidFill>
                  <a:srgbClr val="FF0000"/>
                </a:solidFill>
              </a:rPr>
              <a:t>Mean field theories: Approximate treatment of statistical physics problems</a:t>
            </a:r>
          </a:p>
          <a:p>
            <a:pPr algn="just">
              <a:buNone/>
            </a:pPr>
            <a:r>
              <a:rPr lang="en-GB" sz="2400" dirty="0"/>
              <a:t>Self- avoiding random walk (SARW) R scaling, lattice theory of liquid/liquid mixing or phase separation, </a:t>
            </a:r>
            <a:r>
              <a:rPr lang="en-GB" sz="2400" dirty="0" err="1"/>
              <a:t>nematic</a:t>
            </a:r>
            <a:r>
              <a:rPr lang="en-GB" sz="2400" dirty="0"/>
              <a:t> LC ordering</a:t>
            </a:r>
          </a:p>
          <a:p>
            <a:pPr algn="just">
              <a:buNone/>
            </a:pPr>
            <a:endParaRPr lang="en-GB" sz="2400" dirty="0"/>
          </a:p>
          <a:p>
            <a:pPr algn="just">
              <a:buNone/>
            </a:pPr>
            <a:r>
              <a:rPr lang="en-GB" sz="2400" dirty="0">
                <a:solidFill>
                  <a:srgbClr val="FF0000"/>
                </a:solidFill>
              </a:rPr>
              <a:t>Microphase separation / self assembly: Parts of molecules try separate from each other, but are tied together by chemical bonds</a:t>
            </a:r>
          </a:p>
          <a:p>
            <a:pPr algn="just">
              <a:buNone/>
            </a:pPr>
            <a:r>
              <a:rPr lang="en-GB" sz="2400" dirty="0" err="1"/>
              <a:t>Smectic</a:t>
            </a:r>
            <a:r>
              <a:rPr lang="en-GB" sz="2400" dirty="0"/>
              <a:t> A LC, amphiphile micelles, block copolymers</a:t>
            </a:r>
          </a:p>
          <a:p>
            <a:pPr>
              <a:buNone/>
            </a:pPr>
            <a:endParaRPr lang="en-GB" sz="1800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GB" sz="1800" dirty="0"/>
              <a:t>	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954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906000" cy="1143000"/>
          </a:xfrm>
        </p:spPr>
        <p:txBody>
          <a:bodyPr/>
          <a:lstStyle/>
          <a:p>
            <a:r>
              <a:rPr lang="en-GB" sz="4000" dirty="0"/>
              <a:t>Molecular- level model of interface energy</a:t>
            </a:r>
            <a:br>
              <a:rPr lang="en-GB" dirty="0"/>
            </a:br>
            <a:r>
              <a:rPr lang="en-GB" sz="3200" dirty="0"/>
              <a:t>Back to the lattice model</a:t>
            </a:r>
          </a:p>
        </p:txBody>
      </p:sp>
      <p:graphicFrame>
        <p:nvGraphicFramePr>
          <p:cNvPr id="105479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8864729"/>
              </p:ext>
            </p:extLst>
          </p:nvPr>
        </p:nvGraphicFramePr>
        <p:xfrm>
          <a:off x="1524000" y="5562600"/>
          <a:ext cx="2079024" cy="118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40" name="Equation" r:id="rId4" imgW="647700" imgH="355600" progId="Equation.3">
                  <p:embed/>
                </p:oleObj>
              </mc:Choice>
              <mc:Fallback>
                <p:oleObj name="Equation" r:id="rId4" imgW="647700" imgH="3556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5562600"/>
                        <a:ext cx="2079024" cy="1184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04800" y="3962400"/>
            <a:ext cx="941796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-105" charset="2"/>
              <a:buChar char="à"/>
            </a:pPr>
            <a:r>
              <a:rPr lang="en-US" dirty="0"/>
              <a:t> Assume ‘sharp’ interface</a:t>
            </a:r>
          </a:p>
          <a:p>
            <a:pPr>
              <a:buFont typeface="Wingdings" pitchFamily="-105" charset="2"/>
              <a:buChar char="à"/>
            </a:pPr>
            <a:r>
              <a:rPr lang="en-US" dirty="0"/>
              <a:t> Calculate interface energy 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r>
              <a:rPr lang="en-US" dirty="0"/>
              <a:t>W per cell in lattice model </a:t>
            </a:r>
            <a:r>
              <a:rPr lang="en-US" b="1" dirty="0">
                <a:solidFill>
                  <a:srgbClr val="FF0000"/>
                </a:solidFill>
              </a:rPr>
              <a:t>P18.1</a:t>
            </a:r>
          </a:p>
          <a:p>
            <a:pPr>
              <a:buFont typeface="Wingdings" pitchFamily="-105" charset="2"/>
              <a:buChar char="à"/>
            </a:pPr>
            <a:r>
              <a:rPr lang="en-US" dirty="0"/>
              <a:t> Assume cell = cube of side a, a = V</a:t>
            </a:r>
            <a:r>
              <a:rPr lang="en-US" baseline="-25000" dirty="0"/>
              <a:t>0</a:t>
            </a:r>
            <a:r>
              <a:rPr lang="en-US" baseline="30000" dirty="0"/>
              <a:t>1/3</a:t>
            </a:r>
            <a:r>
              <a:rPr lang="en-US" dirty="0"/>
              <a:t>, V</a:t>
            </a:r>
            <a:r>
              <a:rPr lang="en-US" baseline="-25000" dirty="0"/>
              <a:t>0</a:t>
            </a:r>
            <a:r>
              <a:rPr lang="en-US" dirty="0"/>
              <a:t>: Volume of 1 molecule</a:t>
            </a:r>
          </a:p>
          <a:p>
            <a:pPr>
              <a:buFont typeface="Wingdings" pitchFamily="-105" charset="2"/>
              <a:buChar char="à"/>
            </a:pPr>
            <a:r>
              <a:rPr lang="en-US" dirty="0"/>
              <a:t> </a:t>
            </a:r>
            <a:r>
              <a:rPr lang="en-US" dirty="0" err="1"/>
              <a:t>L</a:t>
            </a:r>
            <a:r>
              <a:rPr lang="en-US" dirty="0" err="1">
                <a:latin typeface="Symbol" charset="2"/>
                <a:cs typeface="Symbol" charset="2"/>
              </a:rPr>
              <a:t>D</a:t>
            </a:r>
            <a:r>
              <a:rPr lang="en-US" dirty="0" err="1"/>
              <a:t>x</a:t>
            </a:r>
            <a:r>
              <a:rPr lang="en-US" dirty="0"/>
              <a:t> = a</a:t>
            </a:r>
            <a:r>
              <a:rPr lang="en-US" baseline="30000" dirty="0"/>
              <a:t>2 </a:t>
            </a:r>
            <a:r>
              <a:rPr lang="en-US" dirty="0"/>
              <a:t>for one cell</a:t>
            </a:r>
            <a:endParaRPr lang="en-US" baseline="300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0" y="5638800"/>
            <a:ext cx="27126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Real </a:t>
            </a:r>
            <a:r>
              <a:rPr lang="en-US" sz="2000" dirty="0" err="1">
                <a:latin typeface="Symbol" charset="2"/>
                <a:cs typeface="Symbol" charset="2"/>
              </a:rPr>
              <a:t>g</a:t>
            </a:r>
            <a:r>
              <a:rPr lang="en-US" sz="2000" dirty="0"/>
              <a:t> &lt; </a:t>
            </a:r>
            <a:r>
              <a:rPr lang="en-US" sz="2000" dirty="0" err="1">
                <a:latin typeface="Symbol" charset="2"/>
                <a:cs typeface="Symbol" charset="2"/>
              </a:rPr>
              <a:t>g</a:t>
            </a:r>
            <a:r>
              <a:rPr lang="en-US" sz="2000" baseline="-25000" dirty="0" err="1"/>
              <a:t>sharp</a:t>
            </a:r>
            <a:r>
              <a:rPr lang="en-US" sz="2000" dirty="0"/>
              <a:t>,</a:t>
            </a:r>
          </a:p>
          <a:p>
            <a:r>
              <a:rPr lang="en-US" sz="2000" dirty="0"/>
              <a:t>interfaces are ‘blurred’</a:t>
            </a:r>
          </a:p>
          <a:p>
            <a:r>
              <a:rPr lang="en-US" sz="2000" dirty="0"/>
              <a:t>by Brownian motion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rcRect l="77000" t="57869" r="4000"/>
          <a:stretch>
            <a:fillRect/>
          </a:stretch>
        </p:blipFill>
        <p:spPr>
          <a:xfrm>
            <a:off x="3581400" y="1143000"/>
            <a:ext cx="2667000" cy="3006224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>
            <a:off x="2819400" y="2514600"/>
            <a:ext cx="990600" cy="55312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1524000" y="2057400"/>
            <a:ext cx="13651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Sharp</a:t>
            </a:r>
          </a:p>
          <a:p>
            <a:r>
              <a:rPr lang="en-US" dirty="0"/>
              <a:t>interface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72400" y="6096000"/>
            <a:ext cx="2194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Interface tension is discussed </a:t>
            </a:r>
          </a:p>
          <a:p>
            <a:r>
              <a:rPr lang="en-US" sz="1200" dirty="0"/>
              <a:t>in SCM 3.2.1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9525000" cy="1143000"/>
          </a:xfrm>
        </p:spPr>
        <p:txBody>
          <a:bodyPr/>
          <a:lstStyle/>
          <a:p>
            <a:r>
              <a:rPr lang="en-US" dirty="0"/>
              <a:t>Flashback</a:t>
            </a:r>
            <a:br>
              <a:rPr lang="en-US" dirty="0"/>
            </a:br>
            <a:r>
              <a:rPr lang="en-US" sz="3200" dirty="0"/>
              <a:t>We already used interface tension = surface energy</a:t>
            </a:r>
          </a:p>
        </p:txBody>
      </p:sp>
      <p:graphicFrame>
        <p:nvGraphicFramePr>
          <p:cNvPr id="406530" name="Object 2"/>
          <p:cNvGraphicFramePr>
            <a:graphicFrameLocks noChangeAspect="1"/>
          </p:cNvGraphicFramePr>
          <p:nvPr/>
        </p:nvGraphicFramePr>
        <p:xfrm>
          <a:off x="533400" y="3733800"/>
          <a:ext cx="3478845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6587" name="Equation" r:id="rId3" imgW="1333500" imgH="266700" progId="Equation.3">
                  <p:embed/>
                </p:oleObj>
              </mc:Choice>
              <mc:Fallback>
                <p:oleObj name="Equation" r:id="rId3" imgW="1333500" imgH="2667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3733800"/>
                        <a:ext cx="3478845" cy="692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 descr="Chapter3pics1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57200" y="838200"/>
            <a:ext cx="3352800" cy="272825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228600" y="4419600"/>
            <a:ext cx="495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Homogeneous crystal Nucleation</a:t>
            </a:r>
          </a:p>
          <a:p>
            <a:pPr algn="ctr">
              <a:buFont typeface="Symbol" pitchFamily="-105" charset="2"/>
              <a:buChar char="g"/>
            </a:pPr>
            <a:r>
              <a:rPr lang="en-US" sz="2000" dirty="0"/>
              <a:t> describes melt/crystallite surface energy</a:t>
            </a:r>
          </a:p>
        </p:txBody>
      </p:sp>
      <p:sp>
        <p:nvSpPr>
          <p:cNvPr id="7" name="Rectangle 6"/>
          <p:cNvSpPr/>
          <p:nvPr/>
        </p:nvSpPr>
        <p:spPr>
          <a:xfrm>
            <a:off x="5104686" y="3581400"/>
            <a:ext cx="48013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ym typeface="Wingdings"/>
              </a:rPr>
              <a:t> </a:t>
            </a:r>
            <a:r>
              <a:rPr lang="en-US" dirty="0">
                <a:latin typeface="Symbol" charset="2"/>
                <a:cs typeface="Symbol" charset="2"/>
                <a:sym typeface="Wingdings"/>
              </a:rPr>
              <a:t>D</a:t>
            </a:r>
            <a:r>
              <a:rPr lang="en-US" dirty="0">
                <a:sym typeface="Wingdings"/>
              </a:rPr>
              <a:t>G = 2a</a:t>
            </a:r>
            <a:r>
              <a:rPr lang="en-US" baseline="30000" dirty="0">
                <a:sym typeface="Wingdings"/>
              </a:rPr>
              <a:t>2</a:t>
            </a:r>
            <a:r>
              <a:rPr lang="en-US" dirty="0">
                <a:latin typeface="Symbol" charset="2"/>
                <a:cs typeface="Symbol" charset="2"/>
                <a:sym typeface="Wingdings"/>
              </a:rPr>
              <a:t>s</a:t>
            </a:r>
            <a:r>
              <a:rPr lang="en-US" baseline="-25000" dirty="0">
                <a:sym typeface="Wingdings"/>
              </a:rPr>
              <a:t>f</a:t>
            </a:r>
            <a:r>
              <a:rPr lang="en-US" dirty="0">
                <a:sym typeface="Wingdings"/>
              </a:rPr>
              <a:t> - La</a:t>
            </a:r>
            <a:r>
              <a:rPr lang="en-US" baseline="30000" dirty="0">
                <a:sym typeface="Wingdings"/>
              </a:rPr>
              <a:t>2</a:t>
            </a:r>
            <a:r>
              <a:rPr lang="en-US" dirty="0">
                <a:latin typeface="Symbol" charset="2"/>
                <a:cs typeface="Symbol" charset="2"/>
                <a:sym typeface="Wingdings"/>
              </a:rPr>
              <a:t>D</a:t>
            </a:r>
            <a:r>
              <a:rPr lang="en-US" dirty="0">
                <a:sym typeface="Wingdings"/>
              </a:rPr>
              <a:t>H</a:t>
            </a:r>
            <a:r>
              <a:rPr lang="en-US" baseline="-25000" dirty="0">
                <a:sym typeface="Wingdings"/>
              </a:rPr>
              <a:t>m</a:t>
            </a:r>
            <a:r>
              <a:rPr lang="en-US" dirty="0">
                <a:latin typeface="Symbol" charset="2"/>
                <a:cs typeface="Symbol" charset="2"/>
                <a:sym typeface="Wingdings"/>
              </a:rPr>
              <a:t>D</a:t>
            </a:r>
            <a:r>
              <a:rPr lang="en-US" dirty="0">
                <a:sym typeface="Wingdings"/>
              </a:rPr>
              <a:t>T/T</a:t>
            </a:r>
            <a:r>
              <a:rPr lang="en-US" baseline="-25000" dirty="0">
                <a:sym typeface="Wingdings"/>
              </a:rPr>
              <a:t>m</a:t>
            </a:r>
            <a:r>
              <a:rPr lang="en-US" dirty="0">
                <a:sym typeface="Wingdings"/>
              </a:rPr>
              <a:t>(∞)  	</a:t>
            </a:r>
            <a:endParaRPr lang="en-US" dirty="0"/>
          </a:p>
        </p:txBody>
      </p:sp>
      <p:pic>
        <p:nvPicPr>
          <p:cNvPr id="8" name="Picture 4" descr="Chapter8pics1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679038" y="1447800"/>
            <a:ext cx="3680861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5486400" y="4114800"/>
            <a:ext cx="3813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Polymer </a:t>
            </a:r>
            <a:r>
              <a:rPr lang="en-US" sz="2000" dirty="0" err="1"/>
              <a:t>Xtal</a:t>
            </a:r>
            <a:r>
              <a:rPr lang="en-US" sz="2000" dirty="0"/>
              <a:t> Lamellae</a:t>
            </a:r>
          </a:p>
          <a:p>
            <a:pPr algn="ctr"/>
            <a:r>
              <a:rPr lang="en-US" sz="2000" dirty="0" err="1">
                <a:latin typeface="Symbol" charset="2"/>
                <a:cs typeface="Symbol" charset="2"/>
              </a:rPr>
              <a:t>s</a:t>
            </a:r>
            <a:r>
              <a:rPr lang="en-US" sz="2000" baseline="-25000" dirty="0" err="1"/>
              <a:t>f</a:t>
            </a:r>
            <a:r>
              <a:rPr lang="en-US" sz="2000" dirty="0"/>
              <a:t> describes fold surface energy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800" y="5105400"/>
            <a:ext cx="3998607" cy="15623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724400" y="5715000"/>
            <a:ext cx="19385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Heterogeneous</a:t>
            </a:r>
          </a:p>
          <a:p>
            <a:pPr algn="ctr"/>
            <a:r>
              <a:rPr lang="en-US" sz="2000" dirty="0"/>
              <a:t>nucleation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685800"/>
            <a:ext cx="7600545" cy="29024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3352800"/>
            <a:ext cx="45346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‘Hydrophilic’ </a:t>
            </a:r>
            <a:r>
              <a:rPr lang="en-US" dirty="0"/>
              <a:t>surface:</a:t>
            </a:r>
          </a:p>
          <a:p>
            <a:r>
              <a:rPr lang="en-US" dirty="0"/>
              <a:t>Good wetting with water</a:t>
            </a:r>
          </a:p>
          <a:p>
            <a:r>
              <a:rPr lang="en-US" dirty="0"/>
              <a:t>Small </a:t>
            </a:r>
            <a:r>
              <a:rPr lang="en-US" dirty="0" err="1">
                <a:latin typeface="Symbol" charset="2"/>
                <a:cs typeface="Symbol" charset="2"/>
              </a:rPr>
              <a:t>g</a:t>
            </a:r>
            <a:r>
              <a:rPr lang="en-US" baseline="-25000" dirty="0" err="1"/>
              <a:t>SL</a:t>
            </a:r>
            <a:r>
              <a:rPr lang="en-US" dirty="0"/>
              <a:t>, small </a:t>
            </a:r>
            <a:r>
              <a:rPr lang="en-US" dirty="0">
                <a:solidFill>
                  <a:srgbClr val="FF0000"/>
                </a:solidFill>
              </a:rPr>
              <a:t>‘contact angle’</a:t>
            </a:r>
          </a:p>
          <a:p>
            <a:r>
              <a:rPr lang="en-US" i="1" dirty="0"/>
              <a:t>e.g. </a:t>
            </a:r>
            <a:r>
              <a:rPr lang="en-US" dirty="0"/>
              <a:t>solid</a:t>
            </a:r>
            <a:r>
              <a:rPr lang="en-US" i="1" dirty="0"/>
              <a:t> </a:t>
            </a:r>
            <a:r>
              <a:rPr lang="en-US" dirty="0"/>
              <a:t>oxides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53000" y="3352800"/>
            <a:ext cx="45184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‘Hydrophobic’ </a:t>
            </a:r>
            <a:r>
              <a:rPr lang="en-US" dirty="0"/>
              <a:t>surface:</a:t>
            </a:r>
          </a:p>
          <a:p>
            <a:r>
              <a:rPr lang="en-US" dirty="0"/>
              <a:t>Poor wetting with water</a:t>
            </a:r>
          </a:p>
          <a:p>
            <a:r>
              <a:rPr lang="en-US" dirty="0"/>
              <a:t>Large </a:t>
            </a:r>
            <a:r>
              <a:rPr lang="en-US" dirty="0" err="1">
                <a:latin typeface="Symbol" charset="2"/>
                <a:cs typeface="Symbol" charset="2"/>
              </a:rPr>
              <a:t>g</a:t>
            </a:r>
            <a:r>
              <a:rPr lang="en-US" baseline="-25000" dirty="0" err="1"/>
              <a:t>SL</a:t>
            </a:r>
            <a:r>
              <a:rPr lang="en-US" dirty="0"/>
              <a:t>, large </a:t>
            </a:r>
            <a:r>
              <a:rPr lang="en-US" dirty="0">
                <a:solidFill>
                  <a:srgbClr val="FF0000"/>
                </a:solidFill>
              </a:rPr>
              <a:t>‘contact angle’</a:t>
            </a:r>
          </a:p>
          <a:p>
            <a:r>
              <a:rPr lang="en-US" i="1" dirty="0"/>
              <a:t>e.g. </a:t>
            </a:r>
            <a:r>
              <a:rPr lang="en-US" dirty="0"/>
              <a:t>waxed surface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" y="5029200"/>
            <a:ext cx="87340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Contact angle given by interface tensions </a:t>
            </a:r>
            <a:r>
              <a:rPr lang="en-US" dirty="0" err="1">
                <a:latin typeface="Symbol" charset="2"/>
                <a:cs typeface="Symbol" charset="2"/>
              </a:rPr>
              <a:t>g</a:t>
            </a:r>
            <a:r>
              <a:rPr lang="en-US" dirty="0"/>
              <a:t> (Solid/Liquid/Gas)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rgbClr val="FF0000"/>
                </a:solidFill>
              </a:rPr>
              <a:t>Young eqn.:</a:t>
            </a:r>
            <a:r>
              <a:rPr lang="en-US" dirty="0"/>
              <a:t>	 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304800" y="5791200"/>
          <a:ext cx="3733800" cy="7704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2315" name="Equation" r:id="rId4" imgW="1104900" imgH="127000" progId="Equation.3">
                  <p:embed/>
                </p:oleObj>
              </mc:Choice>
              <mc:Fallback>
                <p:oleObj name="Equation" r:id="rId4" imgW="1104900" imgH="1270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5791200"/>
                        <a:ext cx="3733800" cy="77046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791200" y="5638800"/>
            <a:ext cx="35492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Reason @ molecular level:</a:t>
            </a:r>
          </a:p>
          <a:p>
            <a:r>
              <a:rPr lang="en-US" sz="2000" dirty="0">
                <a:solidFill>
                  <a:srgbClr val="FF0000"/>
                </a:solidFill>
              </a:rPr>
              <a:t>H- bonding </a:t>
            </a:r>
            <a:r>
              <a:rPr lang="en-US" sz="2000" dirty="0"/>
              <a:t>(</a:t>
            </a:r>
            <a:r>
              <a:rPr lang="en-US" sz="2000" dirty="0" err="1"/>
              <a:t>h’philic</a:t>
            </a:r>
            <a:r>
              <a:rPr lang="en-US" sz="2000" dirty="0"/>
              <a:t>) </a:t>
            </a:r>
            <a:r>
              <a:rPr lang="en-US" sz="2000" i="1" dirty="0"/>
              <a:t>vs</a:t>
            </a:r>
            <a:r>
              <a:rPr lang="en-US" sz="2000" dirty="0"/>
              <a:t>.</a:t>
            </a:r>
          </a:p>
          <a:p>
            <a:r>
              <a:rPr lang="en-US" sz="2000" dirty="0">
                <a:solidFill>
                  <a:srgbClr val="FF0000"/>
                </a:solidFill>
              </a:rPr>
              <a:t>Hydrophobic</a:t>
            </a:r>
            <a:r>
              <a:rPr lang="en-US" sz="2000" dirty="0"/>
              <a:t> interaction (odd)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rcRect l="4580" t="24427" r="19847" b="11450"/>
          <a:stretch>
            <a:fillRect/>
          </a:stretch>
        </p:blipFill>
        <p:spPr>
          <a:xfrm>
            <a:off x="7630886" y="1143000"/>
            <a:ext cx="2275114" cy="1447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9753600" cy="1143000"/>
          </a:xfrm>
        </p:spPr>
        <p:txBody>
          <a:bodyPr/>
          <a:lstStyle/>
          <a:p>
            <a:r>
              <a:rPr lang="en-US" dirty="0"/>
              <a:t>Hydrophilic </a:t>
            </a:r>
            <a:r>
              <a:rPr lang="en-US" i="1" dirty="0"/>
              <a:t>vs. </a:t>
            </a:r>
            <a:r>
              <a:rPr lang="en-US" dirty="0"/>
              <a:t>Hydrophobic surfaces </a:t>
            </a:r>
            <a:br>
              <a:rPr lang="en-US" dirty="0"/>
            </a:br>
            <a:endParaRPr lang="en-US" sz="32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rcRect l="40436" r="4974"/>
          <a:stretch>
            <a:fillRect/>
          </a:stretch>
        </p:blipFill>
        <p:spPr>
          <a:xfrm>
            <a:off x="0" y="1447800"/>
            <a:ext cx="1681962" cy="1066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-152400"/>
            <a:ext cx="8420100" cy="1143000"/>
          </a:xfrm>
        </p:spPr>
        <p:txBody>
          <a:bodyPr/>
          <a:lstStyle/>
          <a:p>
            <a:r>
              <a:rPr lang="en-US" dirty="0" err="1"/>
              <a:t>Amphiphiles</a:t>
            </a:r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31539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28600" y="838200"/>
            <a:ext cx="9677400" cy="2057400"/>
          </a:xfrm>
        </p:spPr>
        <p:txBody>
          <a:bodyPr/>
          <a:lstStyle/>
          <a:p>
            <a:r>
              <a:rPr lang="en-US" sz="2800" dirty="0"/>
              <a:t>Molecules which have </a:t>
            </a:r>
            <a:r>
              <a:rPr lang="en-US" sz="2800" dirty="0">
                <a:solidFill>
                  <a:srgbClr val="3366FF"/>
                </a:solidFill>
              </a:rPr>
              <a:t>hydrophobic</a:t>
            </a:r>
            <a:r>
              <a:rPr lang="en-US" sz="2800" dirty="0"/>
              <a:t> and </a:t>
            </a:r>
            <a:r>
              <a:rPr lang="en-US" sz="2800" dirty="0">
                <a:solidFill>
                  <a:srgbClr val="3366FF"/>
                </a:solidFill>
              </a:rPr>
              <a:t>hydrophilic</a:t>
            </a:r>
            <a:r>
              <a:rPr lang="en-US" sz="2800" dirty="0"/>
              <a:t> parts</a:t>
            </a:r>
          </a:p>
          <a:p>
            <a:pPr lvl="1"/>
            <a:r>
              <a:rPr lang="en-US" sz="2400" dirty="0"/>
              <a:t>Polar or ionic hydrophilic </a:t>
            </a:r>
            <a:r>
              <a:rPr lang="en-US" sz="2400" dirty="0">
                <a:solidFill>
                  <a:srgbClr val="281FFF"/>
                </a:solidFill>
              </a:rPr>
              <a:t>‘head’ 	</a:t>
            </a:r>
            <a:r>
              <a:rPr lang="en-US" sz="2000" dirty="0"/>
              <a:t>(Anionic, cationic, or non-ionic)</a:t>
            </a:r>
            <a:endParaRPr lang="en-US" sz="2400" dirty="0">
              <a:solidFill>
                <a:srgbClr val="281FFF"/>
              </a:solidFill>
            </a:endParaRPr>
          </a:p>
          <a:p>
            <a:pPr lvl="1"/>
            <a:r>
              <a:rPr lang="en-US" sz="2400" dirty="0"/>
              <a:t>Chemically bonded to hydrophobic alkyl chain </a:t>
            </a:r>
            <a:r>
              <a:rPr lang="en-US" sz="2400" dirty="0">
                <a:solidFill>
                  <a:srgbClr val="281FFF"/>
                </a:solidFill>
              </a:rPr>
              <a:t>‘tail’</a:t>
            </a:r>
          </a:p>
        </p:txBody>
      </p:sp>
      <p:pic>
        <p:nvPicPr>
          <p:cNvPr id="315399" name="Picture 7" descr="SD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400" y="3505200"/>
            <a:ext cx="7000875" cy="1216354"/>
          </a:xfrm>
          <a:prstGeom prst="rect">
            <a:avLst/>
          </a:prstGeom>
          <a:noFill/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538" y="2439338"/>
            <a:ext cx="4343400" cy="13474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76800" y="2438400"/>
            <a:ext cx="4410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Sodium </a:t>
            </a:r>
            <a:r>
              <a:rPr lang="en-US" dirty="0" err="1"/>
              <a:t>stearat</a:t>
            </a:r>
            <a:r>
              <a:rPr lang="en-US" dirty="0"/>
              <a:t>: Soap (anionic)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39000" y="3429000"/>
            <a:ext cx="2528156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Sodium </a:t>
            </a:r>
            <a:r>
              <a:rPr lang="en-US" dirty="0" err="1"/>
              <a:t>dodecyl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sulfonate</a:t>
            </a:r>
            <a:r>
              <a:rPr lang="en-US" dirty="0"/>
              <a:t> (SDS):</a:t>
            </a:r>
          </a:p>
          <a:p>
            <a:endParaRPr lang="en-US" sz="800" dirty="0"/>
          </a:p>
          <a:p>
            <a:r>
              <a:rPr lang="en-US" dirty="0"/>
              <a:t>Laundry powder</a:t>
            </a:r>
          </a:p>
          <a:p>
            <a:r>
              <a:rPr lang="en-US" dirty="0"/>
              <a:t>(anionic)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5029200"/>
            <a:ext cx="5997146" cy="166420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477000" y="5486400"/>
            <a:ext cx="31271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Dodecyl</a:t>
            </a:r>
            <a:r>
              <a:rPr lang="en-GB" dirty="0"/>
              <a:t> </a:t>
            </a:r>
            <a:r>
              <a:rPr lang="en-GB" dirty="0" err="1"/>
              <a:t>glucoside</a:t>
            </a:r>
            <a:r>
              <a:rPr lang="en-GB" dirty="0"/>
              <a:t>:</a:t>
            </a:r>
          </a:p>
          <a:p>
            <a:endParaRPr lang="en-GB" sz="800" dirty="0"/>
          </a:p>
          <a:p>
            <a:r>
              <a:rPr lang="en-GB" dirty="0"/>
              <a:t>Shampoo (non- ionic)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422" y="260648"/>
            <a:ext cx="8420100" cy="1143000"/>
          </a:xfrm>
        </p:spPr>
        <p:txBody>
          <a:bodyPr/>
          <a:lstStyle/>
          <a:p>
            <a:pPr lvl="2"/>
            <a:r>
              <a:rPr lang="en-US" dirty="0" err="1"/>
              <a:t>Amphiphile</a:t>
            </a:r>
            <a:r>
              <a:rPr lang="en-US" dirty="0"/>
              <a:t> as </a:t>
            </a:r>
            <a:r>
              <a:rPr lang="en-US" dirty="0">
                <a:solidFill>
                  <a:srgbClr val="FF0000"/>
                </a:solidFill>
              </a:rPr>
              <a:t>detergent</a:t>
            </a:r>
            <a:br>
              <a:rPr lang="en-US" dirty="0"/>
            </a:br>
            <a:br>
              <a:rPr lang="en-US" sz="2000" dirty="0">
                <a:solidFill>
                  <a:srgbClr val="FF0000"/>
                </a:solidFill>
              </a:rPr>
            </a:b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7472" y="4653136"/>
            <a:ext cx="9144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Amphiphile</a:t>
            </a:r>
            <a:r>
              <a:rPr lang="en-US" dirty="0"/>
              <a:t> accumulates at oil/water interface:</a:t>
            </a:r>
          </a:p>
          <a:p>
            <a:r>
              <a:rPr lang="en-US" dirty="0"/>
              <a:t>Hydrophobic end in oil, hydrophilic head facing water</a:t>
            </a:r>
          </a:p>
          <a:p>
            <a:r>
              <a:rPr lang="en-US" dirty="0">
                <a:sym typeface="Wingdings"/>
              </a:rPr>
              <a:t> </a:t>
            </a:r>
            <a:r>
              <a:rPr lang="en-US" dirty="0"/>
              <a:t>Reduced interface energy/surface tension </a:t>
            </a:r>
          </a:p>
          <a:p>
            <a:r>
              <a:rPr lang="en-US" dirty="0">
                <a:sym typeface="Wingdings"/>
              </a:rPr>
              <a:t> </a:t>
            </a:r>
            <a:r>
              <a:rPr lang="en-US" dirty="0"/>
              <a:t>Allows formation of more surface</a:t>
            </a:r>
          </a:p>
          <a:p>
            <a:r>
              <a:rPr lang="en-US" dirty="0">
                <a:sym typeface="Wingdings"/>
              </a:rPr>
              <a:t> </a:t>
            </a:r>
            <a:r>
              <a:rPr lang="en-US" dirty="0"/>
              <a:t>stable</a:t>
            </a:r>
            <a:r>
              <a:rPr lang="en-US" sz="3200" dirty="0">
                <a:solidFill>
                  <a:srgbClr val="FF0000"/>
                </a:solidFill>
              </a:rPr>
              <a:t> ‘Emulsion’ </a:t>
            </a:r>
            <a:r>
              <a:rPr lang="en-US" dirty="0">
                <a:solidFill>
                  <a:srgbClr val="000000"/>
                </a:solidFill>
              </a:rPr>
              <a:t>of small oil droplets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111" y="1484784"/>
            <a:ext cx="7594600" cy="3365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6496" y="918954"/>
            <a:ext cx="8959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3- component </a:t>
            </a:r>
            <a:r>
              <a:rPr lang="en-US" dirty="0"/>
              <a:t>mix: Water / ‘oil’ (hydrophobic liquid) / </a:t>
            </a:r>
            <a:r>
              <a:rPr lang="en-US" dirty="0" err="1"/>
              <a:t>amphiphile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422" y="260648"/>
            <a:ext cx="8420100" cy="1143000"/>
          </a:xfrm>
        </p:spPr>
        <p:txBody>
          <a:bodyPr/>
          <a:lstStyle/>
          <a:p>
            <a:pPr lvl="2"/>
            <a:r>
              <a:rPr lang="en-US" dirty="0" err="1"/>
              <a:t>Amphiphile</a:t>
            </a:r>
            <a:r>
              <a:rPr lang="en-US" dirty="0"/>
              <a:t> as </a:t>
            </a:r>
            <a:r>
              <a:rPr lang="en-US" dirty="0">
                <a:solidFill>
                  <a:srgbClr val="FF0000"/>
                </a:solidFill>
              </a:rPr>
              <a:t>surfactant</a:t>
            </a:r>
            <a:br>
              <a:rPr lang="en-US" dirty="0"/>
            </a:br>
            <a:br>
              <a:rPr lang="en-US" sz="2000" dirty="0">
                <a:solidFill>
                  <a:srgbClr val="FF0000"/>
                </a:solidFill>
              </a:rPr>
            </a:b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873408" y="1247012"/>
            <a:ext cx="712879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Low conc.: </a:t>
            </a:r>
            <a:r>
              <a:rPr lang="en-US" dirty="0" err="1">
                <a:solidFill>
                  <a:srgbClr val="000000"/>
                </a:solidFill>
              </a:rPr>
              <a:t>Amphiphile</a:t>
            </a:r>
            <a:r>
              <a:rPr lang="en-US" dirty="0">
                <a:solidFill>
                  <a:srgbClr val="000000"/>
                </a:solidFill>
              </a:rPr>
              <a:t> dissolves, some accumulate</a:t>
            </a:r>
          </a:p>
          <a:p>
            <a:r>
              <a:rPr lang="en-US" dirty="0">
                <a:solidFill>
                  <a:srgbClr val="000000"/>
                </a:solidFill>
              </a:rPr>
              <a:t>at surface </a:t>
            </a:r>
            <a:r>
              <a:rPr lang="en-US" dirty="0">
                <a:solidFill>
                  <a:srgbClr val="000000"/>
                </a:solidFill>
                <a:sym typeface="Wingdings"/>
              </a:rPr>
              <a:t> Graded water/air transition, </a:t>
            </a:r>
          </a:p>
          <a:p>
            <a:r>
              <a:rPr lang="en-US" dirty="0">
                <a:solidFill>
                  <a:srgbClr val="000000"/>
                </a:solidFill>
                <a:sym typeface="Wingdings"/>
              </a:rPr>
              <a:t>reduced surface tension</a:t>
            </a:r>
          </a:p>
          <a:p>
            <a:endParaRPr lang="en-US" sz="800" dirty="0">
              <a:solidFill>
                <a:srgbClr val="000000"/>
              </a:solidFill>
              <a:sym typeface="Wingdings"/>
            </a:endParaRPr>
          </a:p>
          <a:p>
            <a:r>
              <a:rPr lang="en-US" dirty="0">
                <a:solidFill>
                  <a:srgbClr val="000000"/>
                </a:solidFill>
                <a:sym typeface="Wingdings"/>
              </a:rPr>
              <a:t>Increasing conc.: Surface tension decreases</a:t>
            </a:r>
          </a:p>
          <a:p>
            <a:endParaRPr lang="en-US" sz="800" dirty="0">
              <a:solidFill>
                <a:srgbClr val="000000"/>
              </a:solidFill>
              <a:sym typeface="Wingdings"/>
            </a:endParaRPr>
          </a:p>
          <a:p>
            <a:r>
              <a:rPr lang="en-US" dirty="0">
                <a:solidFill>
                  <a:srgbClr val="000000"/>
                </a:solidFill>
                <a:sym typeface="Wingdings"/>
              </a:rPr>
              <a:t>‘Excess’ conc.: </a:t>
            </a:r>
            <a:r>
              <a:rPr lang="en-US" dirty="0" err="1">
                <a:solidFill>
                  <a:srgbClr val="000000"/>
                </a:solidFill>
                <a:sym typeface="Wingdings"/>
              </a:rPr>
              <a:t>Amphiphile</a:t>
            </a:r>
            <a:r>
              <a:rPr lang="en-US" dirty="0">
                <a:solidFill>
                  <a:srgbClr val="000000"/>
                </a:solidFill>
                <a:sym typeface="Wingdings"/>
              </a:rPr>
              <a:t> ‘saturates’</a:t>
            </a:r>
          </a:p>
          <a:p>
            <a:r>
              <a:rPr lang="en-US" dirty="0">
                <a:solidFill>
                  <a:srgbClr val="000000"/>
                </a:solidFill>
                <a:sym typeface="Wingdings"/>
              </a:rPr>
              <a:t> forms ‘droplets’ w/out oil: </a:t>
            </a:r>
          </a:p>
          <a:p>
            <a:r>
              <a:rPr lang="en-US" dirty="0">
                <a:solidFill>
                  <a:srgbClr val="FF0000"/>
                </a:solidFill>
                <a:sym typeface="Wingdings"/>
              </a:rPr>
              <a:t>‘Micelles’, ‘</a:t>
            </a:r>
            <a:r>
              <a:rPr lang="en-US" dirty="0" err="1">
                <a:solidFill>
                  <a:srgbClr val="FF0000"/>
                </a:solidFill>
                <a:sym typeface="Wingdings"/>
              </a:rPr>
              <a:t>microphase</a:t>
            </a:r>
            <a:r>
              <a:rPr lang="en-US" dirty="0">
                <a:solidFill>
                  <a:srgbClr val="FF0000"/>
                </a:solidFill>
                <a:sym typeface="Wingdings"/>
              </a:rPr>
              <a:t> separation’: Equilibrium</a:t>
            </a:r>
          </a:p>
          <a:p>
            <a:r>
              <a:rPr lang="en-US" dirty="0">
                <a:solidFill>
                  <a:srgbClr val="000000"/>
                </a:solidFill>
                <a:sym typeface="Wingdings"/>
              </a:rPr>
              <a:t>above </a:t>
            </a:r>
            <a:r>
              <a:rPr lang="en-US" dirty="0">
                <a:solidFill>
                  <a:srgbClr val="FF0000"/>
                </a:solidFill>
                <a:sym typeface="Wingdings"/>
              </a:rPr>
              <a:t> </a:t>
            </a:r>
            <a:r>
              <a:rPr lang="en-US" dirty="0">
                <a:solidFill>
                  <a:srgbClr val="000000"/>
                </a:solidFill>
                <a:sym typeface="Wingdings"/>
              </a:rPr>
              <a:t>‘critical micelle concentration’ (</a:t>
            </a:r>
            <a:r>
              <a:rPr lang="en-US" dirty="0">
                <a:solidFill>
                  <a:srgbClr val="FF0000"/>
                </a:solidFill>
                <a:sym typeface="Wingdings"/>
              </a:rPr>
              <a:t>CMC</a:t>
            </a:r>
            <a:r>
              <a:rPr lang="en-US" dirty="0">
                <a:solidFill>
                  <a:srgbClr val="000000"/>
                </a:solidFill>
                <a:sym typeface="Wingdings"/>
              </a:rPr>
              <a:t>)   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1847" y="604480"/>
            <a:ext cx="7066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2- component </a:t>
            </a:r>
            <a:r>
              <a:rPr lang="en-US" dirty="0"/>
              <a:t>mix: Water / </a:t>
            </a:r>
            <a:r>
              <a:rPr lang="en-US" dirty="0" err="1"/>
              <a:t>amphiphile</a:t>
            </a:r>
            <a:r>
              <a:rPr lang="en-US" dirty="0"/>
              <a:t> ‘surfactant’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26004"/>
          <a:stretch/>
        </p:blipFill>
        <p:spPr>
          <a:xfrm>
            <a:off x="50098" y="1347441"/>
            <a:ext cx="2625833" cy="430999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2367" t="6616" r="29889" b="48343"/>
          <a:stretch/>
        </p:blipFill>
        <p:spPr>
          <a:xfrm>
            <a:off x="4953000" y="4481915"/>
            <a:ext cx="4032449" cy="235103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00472" y="5877272"/>
            <a:ext cx="9509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(Wikipedia)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988696" y="6237312"/>
            <a:ext cx="2212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dirty="0"/>
              <a:t>G </a:t>
            </a:r>
            <a:r>
              <a:rPr lang="ro-RO" sz="1200" dirty="0" err="1"/>
              <a:t>Pourceau</a:t>
            </a:r>
            <a:r>
              <a:rPr lang="ro-RO" sz="1200" dirty="0"/>
              <a:t> </a:t>
            </a:r>
            <a:r>
              <a:rPr lang="ro-RO" sz="1200" i="1" dirty="0"/>
              <a:t>et al, </a:t>
            </a:r>
          </a:p>
          <a:p>
            <a:r>
              <a:rPr lang="ro-RO" sz="1200" i="1" dirty="0" err="1"/>
              <a:t>Molecules</a:t>
            </a:r>
            <a:r>
              <a:rPr lang="ro-RO" sz="1200" dirty="0"/>
              <a:t> </a:t>
            </a:r>
            <a:r>
              <a:rPr lang="ro-RO" sz="1200" b="1" dirty="0"/>
              <a:t>2016</a:t>
            </a:r>
            <a:r>
              <a:rPr lang="ro-RO" sz="1200" dirty="0"/>
              <a:t>, </a:t>
            </a:r>
            <a:r>
              <a:rPr lang="ro-RO" sz="1200" i="1" dirty="0"/>
              <a:t>21</a:t>
            </a:r>
            <a:r>
              <a:rPr lang="ro-RO" sz="1200" dirty="0"/>
              <a:t>(10), 1301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92548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-152400"/>
            <a:ext cx="9525000" cy="1143000"/>
          </a:xfrm>
        </p:spPr>
        <p:txBody>
          <a:bodyPr/>
          <a:lstStyle/>
          <a:p>
            <a:r>
              <a:rPr lang="en-US" dirty="0"/>
              <a:t>Critical micelle concentration (CMC)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381000" y="685800"/>
            <a:ext cx="6115050" cy="41414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" y="4800600"/>
            <a:ext cx="9601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dirty="0"/>
              <a:t>As you add </a:t>
            </a:r>
            <a:r>
              <a:rPr lang="en-US" dirty="0" err="1"/>
              <a:t>amphiphile</a:t>
            </a:r>
            <a:r>
              <a:rPr lang="en-US" dirty="0"/>
              <a:t> to water, first it all dissolves/goes to surface.</a:t>
            </a:r>
          </a:p>
          <a:p>
            <a:pPr>
              <a:buNone/>
            </a:pPr>
            <a:r>
              <a:rPr lang="en-US" dirty="0"/>
              <a:t>Micelles only appear above CMC.</a:t>
            </a:r>
          </a:p>
          <a:p>
            <a:pPr>
              <a:buNone/>
            </a:pPr>
            <a:r>
              <a:rPr lang="en-US" dirty="0"/>
              <a:t>Above CMC, all additional </a:t>
            </a:r>
            <a:r>
              <a:rPr lang="en-US" dirty="0" err="1"/>
              <a:t>amphiphile</a:t>
            </a:r>
            <a:r>
              <a:rPr lang="en-US" dirty="0"/>
              <a:t> then goes into micelles</a:t>
            </a:r>
          </a:p>
          <a:p>
            <a:endParaRPr lang="en-US" sz="1800" dirty="0"/>
          </a:p>
          <a:p>
            <a:r>
              <a:rPr lang="en-US" sz="1800" dirty="0"/>
              <a:t>Similar to liquid/liquid phase separation: </a:t>
            </a:r>
          </a:p>
          <a:p>
            <a:r>
              <a:rPr lang="en-US" sz="1800" dirty="0"/>
              <a:t>Small fraction </a:t>
            </a:r>
            <a:r>
              <a:rPr lang="en-US" sz="1800" dirty="0">
                <a:latin typeface="Symbol" charset="2"/>
                <a:cs typeface="Symbol" charset="2"/>
              </a:rPr>
              <a:t>F</a:t>
            </a:r>
            <a:r>
              <a:rPr lang="en-US" sz="1800" dirty="0"/>
              <a:t> &lt;&lt; 1 of ’immiscible’ liquid </a:t>
            </a:r>
            <a:r>
              <a:rPr lang="en-US" sz="1800" i="1" dirty="0"/>
              <a:t>does</a:t>
            </a:r>
            <a:r>
              <a:rPr lang="en-US" sz="1800" dirty="0"/>
              <a:t> dissolve / mix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41940" y="1143000"/>
            <a:ext cx="315022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e.g. SDS, 20 </a:t>
            </a:r>
            <a:r>
              <a:rPr lang="en-US" baseline="30000" dirty="0" err="1"/>
              <a:t>o</a:t>
            </a:r>
            <a:r>
              <a:rPr lang="en-US" dirty="0" err="1"/>
              <a:t>C</a:t>
            </a:r>
            <a:r>
              <a:rPr lang="en-US" dirty="0"/>
              <a:t>: </a:t>
            </a:r>
          </a:p>
          <a:p>
            <a:r>
              <a:rPr lang="en-US" dirty="0"/>
              <a:t>CMC </a:t>
            </a:r>
            <a:r>
              <a:rPr lang="en-US" dirty="0" err="1"/>
              <a:t>c</a:t>
            </a:r>
            <a:r>
              <a:rPr lang="en-US" dirty="0"/>
              <a:t> = 8.2 </a:t>
            </a:r>
            <a:r>
              <a:rPr lang="en-US" dirty="0" err="1"/>
              <a:t>mM</a:t>
            </a:r>
            <a:endParaRPr lang="en-US" dirty="0"/>
          </a:p>
          <a:p>
            <a:endParaRPr lang="en-US" dirty="0"/>
          </a:p>
          <a:p>
            <a:r>
              <a:rPr lang="en-US" dirty="0"/>
              <a:t>(note c </a:t>
            </a:r>
            <a:r>
              <a:rPr lang="en-US" i="1" dirty="0"/>
              <a:t>vs</a:t>
            </a:r>
            <a:r>
              <a:rPr lang="en-US" dirty="0"/>
              <a:t>. </a:t>
            </a:r>
            <a:r>
              <a:rPr lang="en-US" dirty="0">
                <a:latin typeface="Symbol" charset="2"/>
                <a:cs typeface="Symbol" charset="2"/>
              </a:rPr>
              <a:t>F</a:t>
            </a:r>
            <a:r>
              <a:rPr lang="en-US" dirty="0"/>
              <a:t>) </a:t>
            </a:r>
            <a:r>
              <a:rPr lang="en-US" b="1" dirty="0">
                <a:solidFill>
                  <a:srgbClr val="FF0000"/>
                </a:solidFill>
              </a:rPr>
              <a:t>P18.2</a:t>
            </a:r>
          </a:p>
          <a:p>
            <a:endParaRPr lang="en-US" dirty="0"/>
          </a:p>
          <a:p>
            <a:r>
              <a:rPr lang="en-US" dirty="0"/>
              <a:t>CMC = CMC(T)</a:t>
            </a:r>
          </a:p>
          <a:p>
            <a:r>
              <a:rPr lang="en-US" dirty="0"/>
              <a:t>Minimum T needed</a:t>
            </a:r>
          </a:p>
          <a:p>
            <a:r>
              <a:rPr lang="en-US" dirty="0"/>
              <a:t>for some </a:t>
            </a:r>
            <a:r>
              <a:rPr lang="en-US" dirty="0" err="1"/>
              <a:t>amphiphiles</a:t>
            </a:r>
            <a:endParaRPr lang="en-US" dirty="0"/>
          </a:p>
          <a:p>
            <a:r>
              <a:rPr lang="en-US" dirty="0">
                <a:solidFill>
                  <a:srgbClr val="3366FF"/>
                </a:solidFill>
              </a:rPr>
              <a:t>(‘</a:t>
            </a:r>
            <a:r>
              <a:rPr lang="en-US" dirty="0" err="1">
                <a:solidFill>
                  <a:srgbClr val="3366FF"/>
                </a:solidFill>
              </a:rPr>
              <a:t>Krafft</a:t>
            </a:r>
            <a:r>
              <a:rPr lang="en-US" dirty="0">
                <a:solidFill>
                  <a:srgbClr val="3366FF"/>
                </a:solidFill>
              </a:rPr>
              <a:t> Temperature’)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14742</TotalTime>
  <Words>1452</Words>
  <Application>Microsoft Macintosh PowerPoint</Application>
  <PresentationFormat>A4 Paper (210x297 mm)</PresentationFormat>
  <Paragraphs>307</Paragraphs>
  <Slides>24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ＭＳ Ｐゴシック</vt:lpstr>
      <vt:lpstr>Arial</vt:lpstr>
      <vt:lpstr>Comic Sans MS</vt:lpstr>
      <vt:lpstr>Symbol</vt:lpstr>
      <vt:lpstr>Times</vt:lpstr>
      <vt:lpstr>Wingdings</vt:lpstr>
      <vt:lpstr>Blank Presentation</vt:lpstr>
      <vt:lpstr>Document</vt:lpstr>
      <vt:lpstr>Equation</vt:lpstr>
      <vt:lpstr>Pt. 6 Interfaces and Self Assembly Lecture #18 Interfaces and amphiphiles</vt:lpstr>
      <vt:lpstr>Interfaces between phases Liq/Liq phase separation (Ch. 3) implies interfaces  Macroscopic:</vt:lpstr>
      <vt:lpstr>Molecular- level model of interface energy Back to the lattice model</vt:lpstr>
      <vt:lpstr>Flashback We already used interface tension = surface energy</vt:lpstr>
      <vt:lpstr>Hydrophilic vs. Hydrophobic surfaces  </vt:lpstr>
      <vt:lpstr>Amphiphiles</vt:lpstr>
      <vt:lpstr>Amphiphile as detergent  </vt:lpstr>
      <vt:lpstr>Amphiphile as surfactant  </vt:lpstr>
      <vt:lpstr>Critical micelle concentration (CMC)</vt:lpstr>
      <vt:lpstr>(Spherical) Micelles: Optimum N = M</vt:lpstr>
      <vt:lpstr>CMC for spherical micelles - a simple theory -</vt:lpstr>
      <vt:lpstr>CMC for spherical micelles - a simple theory -</vt:lpstr>
      <vt:lpstr>Different micelle shapes: Not just spheres</vt:lpstr>
      <vt:lpstr>Cylindrical/spherical micelles? Bilayers?</vt:lpstr>
      <vt:lpstr>Quantitative micelle geometry</vt:lpstr>
      <vt:lpstr>Summary: Lecture #18 Interfaces and amphiphiles </vt:lpstr>
      <vt:lpstr>Lecture #19 Block copolymer self assembly</vt:lpstr>
      <vt:lpstr>(Di)Block copolymers</vt:lpstr>
      <vt:lpstr>Diblock copolymer morphologies Phase diagram</vt:lpstr>
      <vt:lpstr>Lamellar morphology</vt:lpstr>
      <vt:lpstr>Block copolymer lamellae: d = ?</vt:lpstr>
      <vt:lpstr>SBS (‘Kraton’) synthetic rubber</vt:lpstr>
      <vt:lpstr>Summary: Lecture #19 Block copolymer self assembly</vt:lpstr>
      <vt:lpstr>Recurring themes summary</vt:lpstr>
    </vt:vector>
  </TitlesOfParts>
  <Company>University of Sheffield</Company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PHY469 Soft Condensed Matter Dr Mark Geoghegan</dc:title>
  <dc:creator>Mark Geoghegan</dc:creator>
  <cp:lastModifiedBy>Microsoft Office User</cp:lastModifiedBy>
  <cp:revision>598</cp:revision>
  <cp:lastPrinted>2007-10-22T20:40:09Z</cp:lastPrinted>
  <dcterms:created xsi:type="dcterms:W3CDTF">2017-04-04T10:20:45Z</dcterms:created>
  <dcterms:modified xsi:type="dcterms:W3CDTF">2018-07-25T09:16:31Z</dcterms:modified>
</cp:coreProperties>
</file>